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4"/>
  </p:notesMasterIdLst>
  <p:sldIdLst>
    <p:sldId id="256" r:id="rId2"/>
    <p:sldId id="261" r:id="rId3"/>
    <p:sldId id="258" r:id="rId4"/>
    <p:sldId id="338" r:id="rId5"/>
    <p:sldId id="337" r:id="rId6"/>
    <p:sldId id="257" r:id="rId7"/>
    <p:sldId id="304" r:id="rId8"/>
    <p:sldId id="259" r:id="rId9"/>
    <p:sldId id="300" r:id="rId10"/>
    <p:sldId id="339" r:id="rId11"/>
    <p:sldId id="301" r:id="rId12"/>
    <p:sldId id="307" r:id="rId13"/>
    <p:sldId id="306" r:id="rId14"/>
    <p:sldId id="302" r:id="rId15"/>
    <p:sldId id="330" r:id="rId16"/>
    <p:sldId id="340" r:id="rId17"/>
    <p:sldId id="286" r:id="rId18"/>
    <p:sldId id="287" r:id="rId19"/>
    <p:sldId id="288" r:id="rId20"/>
    <p:sldId id="325" r:id="rId21"/>
    <p:sldId id="289" r:id="rId22"/>
    <p:sldId id="290" r:id="rId23"/>
    <p:sldId id="260" r:id="rId24"/>
    <p:sldId id="291" r:id="rId25"/>
    <p:sldId id="327" r:id="rId26"/>
    <p:sldId id="292" r:id="rId27"/>
    <p:sldId id="295" r:id="rId28"/>
    <p:sldId id="296" r:id="rId29"/>
    <p:sldId id="293" r:id="rId30"/>
    <p:sldId id="294" r:id="rId31"/>
    <p:sldId id="297" r:id="rId32"/>
    <p:sldId id="298" r:id="rId33"/>
    <p:sldId id="299" r:id="rId34"/>
    <p:sldId id="271" r:id="rId35"/>
    <p:sldId id="274" r:id="rId36"/>
    <p:sldId id="276" r:id="rId37"/>
    <p:sldId id="277" r:id="rId38"/>
    <p:sldId id="278" r:id="rId39"/>
    <p:sldId id="305" r:id="rId40"/>
    <p:sldId id="331" r:id="rId41"/>
    <p:sldId id="303" r:id="rId42"/>
    <p:sldId id="312"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60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2520CD-A6E0-4EC5-91BE-F41FB7968820}" type="datetimeFigureOut">
              <a:rPr lang="en-US" smtClean="0"/>
              <a:pPr/>
              <a:t>1/12/2016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7C219A-A527-419C-9437-69D289C70D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5C76A8-643D-4028-B46B-0502C7E54710}" type="datetimeFigureOut">
              <a:rPr lang="en-US" smtClean="0"/>
              <a:pPr/>
              <a:t>1/12/2016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0CEB328-BCA2-499D-90C2-AF392C26F4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5C76A8-643D-4028-B46B-0502C7E54710}"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EB328-BCA2-499D-90C2-AF392C26F4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5C76A8-643D-4028-B46B-0502C7E54710}"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EB328-BCA2-499D-90C2-AF392C26F4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5C76A8-643D-4028-B46B-0502C7E54710}"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EB328-BCA2-499D-90C2-AF392C26F4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5C76A8-643D-4028-B46B-0502C7E54710}" type="datetimeFigureOut">
              <a:rPr lang="en-US" smtClean="0"/>
              <a:pPr/>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CEB328-BCA2-499D-90C2-AF392C26F4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5C76A8-643D-4028-B46B-0502C7E54710}"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EB328-BCA2-499D-90C2-AF392C26F4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5C76A8-643D-4028-B46B-0502C7E54710}" type="datetimeFigureOut">
              <a:rPr lang="en-US" smtClean="0"/>
              <a:pPr/>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CEB328-BCA2-499D-90C2-AF392C26F4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15C76A8-643D-4028-B46B-0502C7E54710}" type="datetimeFigureOut">
              <a:rPr lang="en-US" smtClean="0"/>
              <a:pPr/>
              <a:t>1/12/2016</a:t>
            </a:fld>
            <a:endParaRPr lang="en-US"/>
          </a:p>
        </p:txBody>
      </p:sp>
      <p:sp>
        <p:nvSpPr>
          <p:cNvPr id="8" name="Slide Number Placeholder 7"/>
          <p:cNvSpPr>
            <a:spLocks noGrp="1"/>
          </p:cNvSpPr>
          <p:nvPr>
            <p:ph type="sldNum" sz="quarter" idx="11"/>
          </p:nvPr>
        </p:nvSpPr>
        <p:spPr/>
        <p:txBody>
          <a:bodyPr/>
          <a:lstStyle/>
          <a:p>
            <a:fld id="{60CEB328-BCA2-499D-90C2-AF392C26F43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C76A8-643D-4028-B46B-0502C7E54710}" type="datetimeFigureOut">
              <a:rPr lang="en-US" smtClean="0"/>
              <a:pPr/>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CEB328-BCA2-499D-90C2-AF392C26F4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5C76A8-643D-4028-B46B-0502C7E54710}"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0CEB328-BCA2-499D-90C2-AF392C26F4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15C76A8-643D-4028-B46B-0502C7E54710}" type="datetimeFigureOut">
              <a:rPr lang="en-US" smtClean="0"/>
              <a:pPr/>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CEB328-BCA2-499D-90C2-AF392C26F4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15C76A8-643D-4028-B46B-0502C7E54710}" type="datetimeFigureOut">
              <a:rPr lang="en-US" smtClean="0"/>
              <a:pPr/>
              <a:t>1/12/2016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0CEB328-BCA2-499D-90C2-AF392C26F43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2438400"/>
            <a:ext cx="6809936" cy="2286000"/>
          </a:xfrm>
          <a:ln>
            <a:solidFill>
              <a:schemeClr val="bg1"/>
            </a:solidFill>
          </a:ln>
        </p:spPr>
        <p:txBody>
          <a:bodyPr>
            <a:normAutofit/>
          </a:bodyPr>
          <a:lstStyle/>
          <a:p>
            <a:r>
              <a:rPr lang="en-US" dirty="0" smtClean="0"/>
              <a:t>Embryology  - development of </a:t>
            </a:r>
            <a:r>
              <a:rPr lang="en-US" dirty="0" err="1" smtClean="0"/>
              <a:t>Conotruncal</a:t>
            </a:r>
            <a:r>
              <a:rPr lang="en-US" dirty="0" smtClean="0"/>
              <a:t> region </a:t>
            </a:r>
            <a:endParaRPr lang="en-US" dirty="0"/>
          </a:p>
        </p:txBody>
      </p:sp>
      <p:sp>
        <p:nvSpPr>
          <p:cNvPr id="3" name="Subtitle 2"/>
          <p:cNvSpPr>
            <a:spLocks noGrp="1"/>
          </p:cNvSpPr>
          <p:nvPr>
            <p:ph type="subTitle" idx="1"/>
          </p:nvPr>
        </p:nvSpPr>
        <p:spPr>
          <a:xfrm>
            <a:off x="2743200" y="4724400"/>
            <a:ext cx="4876800" cy="1295400"/>
          </a:xfrm>
        </p:spPr>
        <p:txBody>
          <a:bodyPr/>
          <a:lstStyle/>
          <a:p>
            <a:r>
              <a:rPr lang="en-US" sz="2800" dirty="0" err="1" smtClean="0"/>
              <a:t>Kshitij</a:t>
            </a:r>
            <a:r>
              <a:rPr lang="en-US" sz="2800" dirty="0" smtClean="0"/>
              <a:t> Mavade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Secondary heart field</a:t>
            </a:r>
            <a:endParaRPr lang="en-IN" dirty="0">
              <a:solidFill>
                <a:srgbClr val="FFFF00"/>
              </a:solidFill>
            </a:endParaRPr>
          </a:p>
        </p:txBody>
      </p:sp>
      <p:sp>
        <p:nvSpPr>
          <p:cNvPr id="3" name="Content Placeholder 2"/>
          <p:cNvSpPr>
            <a:spLocks noGrp="1"/>
          </p:cNvSpPr>
          <p:nvPr>
            <p:ph idx="1"/>
          </p:nvPr>
        </p:nvSpPr>
        <p:spPr/>
        <p:txBody>
          <a:bodyPr/>
          <a:lstStyle/>
          <a:p>
            <a:r>
              <a:rPr lang="en-US" dirty="0" smtClean="0"/>
              <a:t>Part derives- part of right ventricle, &amp; outflow tract (</a:t>
            </a:r>
            <a:r>
              <a:rPr lang="en-US" dirty="0" err="1" smtClean="0"/>
              <a:t>conus</a:t>
            </a:r>
            <a:r>
              <a:rPr lang="en-US" dirty="0" smtClean="0"/>
              <a:t> </a:t>
            </a:r>
            <a:r>
              <a:rPr lang="en-US" dirty="0" err="1" smtClean="0"/>
              <a:t>cordis</a:t>
            </a:r>
            <a:r>
              <a:rPr lang="en-US" dirty="0" smtClean="0"/>
              <a:t> &amp; </a:t>
            </a:r>
            <a:r>
              <a:rPr lang="en-US" dirty="0" err="1" smtClean="0"/>
              <a:t>truncus</a:t>
            </a:r>
            <a:r>
              <a:rPr lang="en-US" dirty="0" smtClean="0"/>
              <a:t> </a:t>
            </a:r>
            <a:r>
              <a:rPr lang="en-US" dirty="0" err="1" smtClean="0"/>
              <a:t>arteriosus</a:t>
            </a:r>
            <a:r>
              <a:rPr lang="en-US" dirty="0" smtClean="0"/>
              <a:t>)</a:t>
            </a:r>
          </a:p>
          <a:p>
            <a:r>
              <a:rPr lang="en-US" dirty="0" smtClean="0"/>
              <a:t>Field of </a:t>
            </a:r>
            <a:r>
              <a:rPr lang="en-US" dirty="0" smtClean="0"/>
              <a:t>c</a:t>
            </a:r>
            <a:r>
              <a:rPr lang="en-US" dirty="0" smtClean="0"/>
              <a:t>ells appears slightly later (20-21days) </a:t>
            </a:r>
          </a:p>
          <a:p>
            <a:r>
              <a:rPr lang="en-US" dirty="0" smtClean="0"/>
              <a:t>From </a:t>
            </a:r>
            <a:r>
              <a:rPr lang="en-US" dirty="0" err="1" smtClean="0"/>
              <a:t>splanchnic</a:t>
            </a:r>
            <a:r>
              <a:rPr lang="en-US" dirty="0" smtClean="0"/>
              <a:t> </a:t>
            </a:r>
            <a:r>
              <a:rPr lang="en-US" dirty="0" err="1" smtClean="0"/>
              <a:t>mesodermal</a:t>
            </a:r>
            <a:r>
              <a:rPr lang="en-US" dirty="0" smtClean="0"/>
              <a:t>, ventral to post. Pharynx</a:t>
            </a:r>
          </a:p>
          <a:p>
            <a:r>
              <a:rPr lang="en-US" dirty="0" err="1" smtClean="0"/>
              <a:t>Resposible</a:t>
            </a:r>
            <a:r>
              <a:rPr lang="en-US" dirty="0" smtClean="0"/>
              <a:t> for </a:t>
            </a:r>
            <a:r>
              <a:rPr lang="en-US" dirty="0" err="1" smtClean="0"/>
              <a:t>lenghthning</a:t>
            </a:r>
            <a:r>
              <a:rPr lang="en-US" dirty="0" smtClean="0"/>
              <a:t> of outflow tract</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Molecular aspect</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 </a:t>
            </a:r>
            <a:r>
              <a:rPr lang="en-US" dirty="0" smtClean="0"/>
              <a:t>SHF-  </a:t>
            </a:r>
            <a:r>
              <a:rPr lang="en-US" dirty="0" smtClean="0"/>
              <a:t>expressed NKx2.5 and Gata4 </a:t>
            </a:r>
            <a:r>
              <a:rPr lang="en-US" dirty="0" err="1" smtClean="0"/>
              <a:t>transcriptio</a:t>
            </a:r>
            <a:r>
              <a:rPr lang="en-US" dirty="0" smtClean="0"/>
              <a:t> factors</a:t>
            </a:r>
            <a:r>
              <a:rPr lang="en-US" dirty="0" smtClean="0"/>
              <a:t>.</a:t>
            </a:r>
          </a:p>
          <a:p>
            <a:pPr>
              <a:buNone/>
            </a:pPr>
            <a:endParaRPr lang="en-US" dirty="0" smtClean="0"/>
          </a:p>
          <a:p>
            <a:pPr>
              <a:buNone/>
            </a:pPr>
            <a:r>
              <a:rPr lang="en-US" dirty="0" smtClean="0"/>
              <a:t>    NKx2.5- </a:t>
            </a:r>
            <a:r>
              <a:rPr lang="en-US" dirty="0" smtClean="0"/>
              <a:t>and Gata4 SHF-committed cells join and incorporate themselves into the outflow tract of the primary heart tube, these cells undergo terminal myocardial differentiation under the induction of the local primary myocardial Bmp2 factor (Waldo et al 2001)</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pathway involved</a:t>
            </a:r>
            <a:endParaRPr lang="en-US" dirty="0"/>
          </a:p>
        </p:txBody>
      </p:sp>
      <p:sp>
        <p:nvSpPr>
          <p:cNvPr id="3" name="Content Placeholder 2"/>
          <p:cNvSpPr>
            <a:spLocks noGrp="1"/>
          </p:cNvSpPr>
          <p:nvPr>
            <p:ph idx="1"/>
          </p:nvPr>
        </p:nvSpPr>
        <p:spPr/>
        <p:txBody>
          <a:bodyPr/>
          <a:lstStyle/>
          <a:p>
            <a:r>
              <a:rPr lang="en-US" dirty="0" err="1" smtClean="0"/>
              <a:t>Wnt</a:t>
            </a:r>
            <a:r>
              <a:rPr lang="en-US" dirty="0" smtClean="0"/>
              <a:t>, fibroblast growth factor, bone morphogenetic protein, Hedgehog, and retinoic acid are all involved in </a:t>
            </a:r>
            <a:r>
              <a:rPr lang="en-US" dirty="0" err="1" smtClean="0"/>
              <a:t>signalling</a:t>
            </a:r>
            <a:r>
              <a:rPr lang="en-US" dirty="0" smtClean="0"/>
              <a:t>.</a:t>
            </a:r>
          </a:p>
          <a:p>
            <a:r>
              <a:rPr lang="en-US" dirty="0" smtClean="0"/>
              <a:t>SHF contributes to the outflow tract (OFT), right ventricle, and inflow region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NEURAL CREST CELLS</a:t>
            </a:r>
            <a:endParaRPr lang="en-US" dirty="0">
              <a:solidFill>
                <a:srgbClr val="FFFF00"/>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rgbClr val="FF0000"/>
                </a:solidFill>
              </a:rPr>
              <a:t>Crest</a:t>
            </a:r>
            <a:r>
              <a:rPr lang="en-US" dirty="0" smtClean="0">
                <a:solidFill>
                  <a:srgbClr val="FF0000"/>
                </a:solidFill>
              </a:rPr>
              <a:t> develops from </a:t>
            </a:r>
            <a:r>
              <a:rPr lang="en-US" dirty="0" smtClean="0"/>
              <a:t>- Dorsal neural tube.</a:t>
            </a:r>
            <a:r>
              <a:rPr lang="en-US" baseline="30000" dirty="0" smtClean="0"/>
              <a:t> </a:t>
            </a:r>
            <a:r>
              <a:rPr lang="en-US" dirty="0" smtClean="0"/>
              <a:t>                                        It overlaps the </a:t>
            </a:r>
            <a:r>
              <a:rPr lang="en-US" dirty="0" err="1" smtClean="0"/>
              <a:t>vagal</a:t>
            </a:r>
            <a:r>
              <a:rPr lang="en-US" dirty="0" smtClean="0"/>
              <a:t> neural crest and migrates to populate the </a:t>
            </a:r>
            <a:r>
              <a:rPr lang="en-US" b="1" dirty="0" smtClean="0"/>
              <a:t>pharyngeal arches 3, 4 and 6 </a:t>
            </a:r>
            <a:r>
              <a:rPr lang="en-US" dirty="0" smtClean="0"/>
              <a:t>(producing structures in the head) and to the heart, forming connective tissue that separates the great vessels of the heart.</a:t>
            </a:r>
          </a:p>
          <a:p>
            <a:endParaRPr lang="en-US" i="1" dirty="0" smtClean="0"/>
          </a:p>
          <a:p>
            <a:r>
              <a:rPr lang="en-US" i="1" dirty="0" smtClean="0">
                <a:solidFill>
                  <a:srgbClr val="FF0000"/>
                </a:solidFill>
              </a:rPr>
              <a:t>Other </a:t>
            </a:r>
            <a:r>
              <a:rPr lang="en-US" i="1" dirty="0" smtClean="0">
                <a:solidFill>
                  <a:srgbClr val="FF0000"/>
                </a:solidFill>
              </a:rPr>
              <a:t>Migration Locations:</a:t>
            </a:r>
            <a:r>
              <a:rPr lang="en-US" dirty="0" smtClean="0">
                <a:solidFill>
                  <a:srgbClr val="FF0000"/>
                </a:solidFill>
              </a:rPr>
              <a:t>  </a:t>
            </a:r>
            <a:r>
              <a:rPr lang="en-US" dirty="0" smtClean="0"/>
              <a:t>Pharyngeal arches and </a:t>
            </a:r>
            <a:r>
              <a:rPr lang="en-US" dirty="0" err="1" smtClean="0"/>
              <a:t>Truncus</a:t>
            </a:r>
            <a:r>
              <a:rPr lang="en-US" dirty="0" smtClean="0"/>
              <a:t> </a:t>
            </a:r>
            <a:r>
              <a:rPr lang="en-US" dirty="0" err="1" smtClean="0"/>
              <a:t>arteriosus</a:t>
            </a:r>
            <a:r>
              <a:rPr lang="en-US" dirty="0" smtClean="0"/>
              <a:t> ,  </a:t>
            </a:r>
            <a:r>
              <a:rPr lang="en-US" dirty="0" err="1" smtClean="0"/>
              <a:t>aorticopulmonary</a:t>
            </a:r>
            <a:r>
              <a:rPr lang="en-US" dirty="0" smtClean="0"/>
              <a:t> septum and the smooth muscle of great arteries.</a:t>
            </a:r>
          </a:p>
          <a:p>
            <a:endParaRPr lang="en-US" dirty="0" smtClean="0"/>
          </a:p>
          <a:p>
            <a:r>
              <a:rPr lang="en-US" dirty="0" smtClean="0"/>
              <a:t>Anterior </a:t>
            </a:r>
            <a:r>
              <a:rPr lang="en-US" dirty="0" smtClean="0"/>
              <a:t>of the aorta to become the four pre-aortic ganglia (celiac ganglion, superior mesenteric ganglion, inferior mesenteric ganglion and </a:t>
            </a:r>
            <a:r>
              <a:rPr lang="en-US" dirty="0" err="1" smtClean="0"/>
              <a:t>aortical</a:t>
            </a:r>
            <a:r>
              <a:rPr lang="en-US" dirty="0" smtClean="0"/>
              <a:t> renal ganglia)</a:t>
            </a:r>
          </a:p>
          <a:p>
            <a:pPr>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neural crest cells</a:t>
            </a:r>
            <a:endParaRPr lang="en-US" dirty="0"/>
          </a:p>
        </p:txBody>
      </p:sp>
      <p:sp>
        <p:nvSpPr>
          <p:cNvPr id="3" name="Content Placeholder 2"/>
          <p:cNvSpPr>
            <a:spLocks noGrp="1"/>
          </p:cNvSpPr>
          <p:nvPr>
            <p:ph idx="1"/>
          </p:nvPr>
        </p:nvSpPr>
        <p:spPr/>
        <p:txBody>
          <a:bodyPr>
            <a:normAutofit lnSpcReduction="10000"/>
          </a:bodyPr>
          <a:lstStyle/>
          <a:p>
            <a:r>
              <a:rPr lang="en-US" dirty="0" smtClean="0"/>
              <a:t>Neural crest cells modulate the SHF cells.</a:t>
            </a:r>
          </a:p>
          <a:p>
            <a:endParaRPr lang="en-US" dirty="0" smtClean="0"/>
          </a:p>
          <a:p>
            <a:r>
              <a:rPr lang="en-US" dirty="0" smtClean="0"/>
              <a:t>It </a:t>
            </a:r>
            <a:r>
              <a:rPr lang="en-US" dirty="0" smtClean="0"/>
              <a:t>plays a role in elongation of the OFT. </a:t>
            </a:r>
            <a:endParaRPr lang="en-US" dirty="0" smtClean="0"/>
          </a:p>
          <a:p>
            <a:r>
              <a:rPr lang="en-US" dirty="0" smtClean="0"/>
              <a:t>Ablation </a:t>
            </a:r>
            <a:r>
              <a:rPr lang="en-US" dirty="0" smtClean="0"/>
              <a:t>of these cells cause failure of  migration of SHF cells to </a:t>
            </a:r>
            <a:r>
              <a:rPr lang="en-US" dirty="0" err="1" smtClean="0"/>
              <a:t>conotruncus</a:t>
            </a:r>
            <a:r>
              <a:rPr lang="en-US" dirty="0" smtClean="0"/>
              <a:t>. </a:t>
            </a:r>
            <a:endParaRPr lang="en-US" dirty="0" smtClean="0"/>
          </a:p>
          <a:p>
            <a:endParaRPr lang="en-US" dirty="0" smtClean="0"/>
          </a:p>
          <a:p>
            <a:r>
              <a:rPr lang="en-US" dirty="0" smtClean="0"/>
              <a:t>They </a:t>
            </a:r>
            <a:r>
              <a:rPr lang="en-US" dirty="0" smtClean="0"/>
              <a:t>provide the cells for entire </a:t>
            </a:r>
            <a:r>
              <a:rPr lang="en-US" dirty="0" err="1" smtClean="0"/>
              <a:t>conotruncal</a:t>
            </a:r>
            <a:r>
              <a:rPr lang="en-US" dirty="0" smtClean="0"/>
              <a:t> septum</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Cardiac neural crest cells</a:t>
            </a:r>
            <a:endParaRPr lang="en-US" dirty="0"/>
          </a:p>
        </p:txBody>
      </p:sp>
      <p:pic>
        <p:nvPicPr>
          <p:cNvPr id="2050" name="Picture 2" descr="E:\julian\Capture.PNG"/>
          <p:cNvPicPr>
            <a:picLocks noGrp="1" noChangeAspect="1" noChangeArrowheads="1"/>
          </p:cNvPicPr>
          <p:nvPr>
            <p:ph idx="1"/>
          </p:nvPr>
        </p:nvPicPr>
        <p:blipFill>
          <a:blip r:embed="rId2" cstate="print"/>
          <a:srcRect/>
          <a:stretch>
            <a:fillRect/>
          </a:stretch>
        </p:blipFill>
        <p:spPr bwMode="auto">
          <a:xfrm>
            <a:off x="1828800" y="1423882"/>
            <a:ext cx="5105400" cy="457874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sz="7200" dirty="0" err="1" smtClean="0"/>
              <a:t>D</a:t>
            </a:r>
            <a:r>
              <a:rPr lang="en-US" sz="7200" dirty="0" err="1" smtClean="0"/>
              <a:t>evelopement</a:t>
            </a:r>
            <a:endParaRPr lang="en-IN"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 – Aged 18-22 days</a:t>
            </a:r>
            <a:endParaRPr lang="en-US" dirty="0"/>
          </a:p>
        </p:txBody>
      </p:sp>
      <p:pic>
        <p:nvPicPr>
          <p:cNvPr id="3074" name="Picture 2" descr="E:\julian cardio\conotruncal development\Capture 9.PNG"/>
          <p:cNvPicPr>
            <a:picLocks noGrp="1" noChangeAspect="1" noChangeArrowheads="1"/>
          </p:cNvPicPr>
          <p:nvPr>
            <p:ph idx="1"/>
          </p:nvPr>
        </p:nvPicPr>
        <p:blipFill>
          <a:blip r:embed="rId2" cstate="print"/>
          <a:srcRect/>
          <a:stretch>
            <a:fillRect/>
          </a:stretch>
        </p:blipFill>
        <p:spPr bwMode="auto">
          <a:xfrm>
            <a:off x="304800" y="1447800"/>
            <a:ext cx="8457231" cy="51493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t>
            </a:r>
            <a:r>
              <a:rPr lang="en-US" dirty="0" smtClean="0"/>
              <a:t>The heart tube is convoluted to forms </a:t>
            </a:r>
            <a:r>
              <a:rPr lang="en-US" b="1" dirty="0" smtClean="0"/>
              <a:t>five straight segments (limbs)</a:t>
            </a:r>
            <a:r>
              <a:rPr lang="en-US" dirty="0" smtClean="0"/>
              <a:t>, and in-between them, four curves.                                                                                                                                                                                   The proximal segment of the heart tube (starting at the venous end) is the A-V</a:t>
            </a:r>
          </a:p>
          <a:p>
            <a:pPr>
              <a:buNone/>
            </a:pPr>
            <a:r>
              <a:rPr lang="en-US" dirty="0" smtClean="0"/>
              <a:t>       canal. It is oriented </a:t>
            </a:r>
            <a:r>
              <a:rPr lang="en-US" dirty="0" err="1" smtClean="0"/>
              <a:t>posteroanteriorly</a:t>
            </a:r>
            <a:r>
              <a:rPr lang="en-US" dirty="0" smtClean="0"/>
              <a:t>.                                                                                       </a:t>
            </a:r>
            <a:endParaRPr lang="en-US" dirty="0" smtClean="0"/>
          </a:p>
          <a:p>
            <a:endParaRPr lang="en-US" dirty="0" smtClean="0"/>
          </a:p>
          <a:p>
            <a:r>
              <a:rPr lang="en-US" dirty="0" smtClean="0"/>
              <a:t>First </a:t>
            </a:r>
            <a:r>
              <a:rPr lang="en-US" dirty="0" smtClean="0"/>
              <a:t>curve or proximal bend- the heart tube makes a 90 degree turn toward the right to become the proximal transverse limb, or the </a:t>
            </a:r>
            <a:r>
              <a:rPr lang="en-US" dirty="0" err="1" smtClean="0"/>
              <a:t>interventricular</a:t>
            </a:r>
            <a:r>
              <a:rPr lang="en-US" dirty="0" smtClean="0"/>
              <a:t> foramen</a:t>
            </a:r>
            <a:r>
              <a:rPr lang="en-US" dirty="0" smtClean="0"/>
              <a:t>.</a:t>
            </a:r>
          </a:p>
          <a:p>
            <a:pPr>
              <a:buNone/>
            </a:pPr>
            <a:r>
              <a:rPr lang="en-US" dirty="0" smtClean="0"/>
              <a:t>	</a:t>
            </a:r>
            <a:r>
              <a:rPr lang="en-US" dirty="0" smtClean="0"/>
              <a:t>						-</a:t>
            </a:r>
            <a:r>
              <a:rPr lang="en-US" sz="1900" dirty="0" smtClean="0"/>
              <a:t>DA GOOR</a:t>
            </a:r>
            <a:r>
              <a:rPr lang="fr-FR"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fontScale="92500" lnSpcReduction="10000"/>
          </a:bodyPr>
          <a:lstStyle/>
          <a:p>
            <a:r>
              <a:rPr lang="en-US" dirty="0" smtClean="0"/>
              <a:t>Curve 2 the heart tube makes a 90° turn cephalically to become the ascending limb .</a:t>
            </a:r>
          </a:p>
          <a:p>
            <a:pPr>
              <a:buNone/>
            </a:pPr>
            <a:r>
              <a:rPr lang="en-US" dirty="0" smtClean="0"/>
              <a:t>                                                                                                                                                 Curve 3 the heart tube turns in 90degree medially to form the distal transverse limb.</a:t>
            </a:r>
          </a:p>
          <a:p>
            <a:pPr>
              <a:buNone/>
            </a:pPr>
            <a:r>
              <a:rPr lang="en-US" dirty="0" smtClean="0"/>
              <a:t>                                                                                                                                                          Curve 4 the heart tube turns in 90degree toward the back of the embryo to form the terminal limb, which is </a:t>
            </a:r>
            <a:r>
              <a:rPr lang="en-US" dirty="0" err="1" smtClean="0"/>
              <a:t>cephalad</a:t>
            </a:r>
            <a:r>
              <a:rPr lang="en-US" dirty="0" smtClean="0"/>
              <a:t> and parallel to the A-V canal.   </a:t>
            </a:r>
          </a:p>
          <a:p>
            <a:pPr>
              <a:buNone/>
            </a:pPr>
            <a:r>
              <a:rPr lang="en-US" dirty="0" smtClean="0"/>
              <a:t>    Each curve has a Greater and a Lesser curvature.                                                                                   The Lesser curvature of curve 2 is the </a:t>
            </a:r>
            <a:r>
              <a:rPr lang="en-US" dirty="0" err="1" smtClean="0"/>
              <a:t>Conoventricular</a:t>
            </a:r>
            <a:r>
              <a:rPr lang="en-US" dirty="0" smtClean="0"/>
              <a:t> </a:t>
            </a:r>
            <a:r>
              <a:rPr lang="fr-FR" dirty="0" err="1" smtClean="0"/>
              <a:t>Flange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Introduction </a:t>
            </a:r>
            <a:endParaRPr lang="en-US" dirty="0">
              <a:solidFill>
                <a:srgbClr val="FFFF00"/>
              </a:solidFill>
            </a:endParaRPr>
          </a:p>
        </p:txBody>
      </p:sp>
      <p:sp>
        <p:nvSpPr>
          <p:cNvPr id="3" name="Content Placeholder 2"/>
          <p:cNvSpPr>
            <a:spLocks noGrp="1"/>
          </p:cNvSpPr>
          <p:nvPr>
            <p:ph idx="1"/>
          </p:nvPr>
        </p:nvSpPr>
        <p:spPr>
          <a:xfrm>
            <a:off x="457200" y="1600200"/>
            <a:ext cx="7467600" cy="4648200"/>
          </a:xfrm>
        </p:spPr>
        <p:txBody>
          <a:bodyPr>
            <a:normAutofit fontScale="85000" lnSpcReduction="20000"/>
          </a:bodyPr>
          <a:lstStyle/>
          <a:p>
            <a:r>
              <a:rPr lang="en-US" dirty="0" smtClean="0"/>
              <a:t>The </a:t>
            </a:r>
            <a:r>
              <a:rPr lang="en-US" dirty="0" err="1" smtClean="0"/>
              <a:t>Conus</a:t>
            </a:r>
            <a:r>
              <a:rPr lang="en-US" dirty="0" smtClean="0"/>
              <a:t>- also known as </a:t>
            </a:r>
            <a:r>
              <a:rPr lang="en-US" dirty="0" err="1" smtClean="0"/>
              <a:t>Infundibulum</a:t>
            </a:r>
            <a:r>
              <a:rPr lang="en-US" dirty="0" smtClean="0"/>
              <a:t> (Keith 1909)                                                                                   </a:t>
            </a:r>
          </a:p>
          <a:p>
            <a:endParaRPr lang="en-US" dirty="0" smtClean="0"/>
          </a:p>
          <a:p>
            <a:r>
              <a:rPr lang="en-US" dirty="0" smtClean="0"/>
              <a:t>The </a:t>
            </a:r>
            <a:r>
              <a:rPr lang="en-US" dirty="0" err="1" smtClean="0"/>
              <a:t>Conotruncus</a:t>
            </a:r>
            <a:r>
              <a:rPr lang="en-US" dirty="0" smtClean="0"/>
              <a:t> comprises collectively two myocardial sub segments,                                            </a:t>
            </a:r>
          </a:p>
          <a:p>
            <a:pPr lvl="1"/>
            <a:endParaRPr lang="en-US" dirty="0" smtClean="0"/>
          </a:p>
          <a:p>
            <a:pPr lvl="1"/>
            <a:r>
              <a:rPr lang="en-US" sz="3100" dirty="0" smtClean="0"/>
              <a:t>BULBUS CORDIS </a:t>
            </a:r>
            <a:r>
              <a:rPr lang="en-US" dirty="0" smtClean="0"/>
              <a:t>–refers to the ventricular outflow tract </a:t>
            </a:r>
          </a:p>
          <a:p>
            <a:pPr lvl="1"/>
            <a:endParaRPr lang="en-US" dirty="0" smtClean="0"/>
          </a:p>
          <a:p>
            <a:pPr lvl="1"/>
            <a:r>
              <a:rPr lang="en-US" sz="3100" dirty="0" smtClean="0"/>
              <a:t>TRUNCUS ARTERIOSUS- </a:t>
            </a:r>
            <a:r>
              <a:rPr lang="en-US" dirty="0" smtClean="0"/>
              <a:t>embryologic precursor of great arteries.                                                                                                </a:t>
            </a:r>
          </a:p>
          <a:p>
            <a:pPr>
              <a:buNone/>
            </a:pPr>
            <a:r>
              <a:rPr lang="en-US" dirty="0" smtClean="0"/>
              <a:t>                                                                                                       						-</a:t>
            </a:r>
            <a:r>
              <a:rPr lang="en-US" sz="2100" dirty="0" smtClean="0"/>
              <a:t>D A </a:t>
            </a:r>
            <a:r>
              <a:rPr lang="en-US" sz="2100" dirty="0" err="1" smtClean="0"/>
              <a:t>Goor</a:t>
            </a:r>
            <a:r>
              <a:rPr lang="en-US" sz="2100" dirty="0" smtClean="0"/>
              <a:t> (1972) </a:t>
            </a: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julian cardio\conotruncal development\Capture 9.PNG"/>
          <p:cNvPicPr>
            <a:picLocks noGrp="1" noChangeAspect="1" noChangeArrowheads="1"/>
          </p:cNvPicPr>
          <p:nvPr>
            <p:ph idx="1"/>
          </p:nvPr>
        </p:nvPicPr>
        <p:blipFill>
          <a:blip r:embed="rId2" cstate="print"/>
          <a:srcRect/>
          <a:stretch>
            <a:fillRect/>
          </a:stretch>
        </p:blipFill>
        <p:spPr bwMode="auto">
          <a:xfrm>
            <a:off x="304800" y="914400"/>
            <a:ext cx="8457231" cy="51493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Conotruncus</a:t>
            </a:r>
            <a:r>
              <a:rPr lang="en-US" dirty="0" smtClean="0"/>
              <a:t> and </a:t>
            </a:r>
            <a:r>
              <a:rPr lang="en-US" dirty="0" err="1" smtClean="0"/>
              <a:t>ostium</a:t>
            </a:r>
            <a:r>
              <a:rPr lang="en-US" dirty="0" smtClean="0"/>
              <a:t> </a:t>
            </a:r>
            <a:r>
              <a:rPr lang="en-US" dirty="0" err="1" smtClean="0"/>
              <a:t>bulbi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Border between meta </a:t>
            </a:r>
            <a:r>
              <a:rPr lang="en-US" dirty="0" err="1" smtClean="0"/>
              <a:t>ampulla</a:t>
            </a:r>
            <a:r>
              <a:rPr lang="en-US" dirty="0" smtClean="0"/>
              <a:t> and </a:t>
            </a:r>
            <a:r>
              <a:rPr lang="en-US" dirty="0" err="1" smtClean="0"/>
              <a:t>conus</a:t>
            </a:r>
            <a:r>
              <a:rPr lang="en-US" dirty="0" smtClean="0"/>
              <a:t>  </a:t>
            </a:r>
            <a:r>
              <a:rPr lang="en-US" dirty="0" smtClean="0"/>
              <a:t>is the </a:t>
            </a:r>
            <a:r>
              <a:rPr lang="en-US" dirty="0" err="1" smtClean="0"/>
              <a:t>Ostium</a:t>
            </a:r>
            <a:r>
              <a:rPr lang="en-US" dirty="0" smtClean="0"/>
              <a:t> </a:t>
            </a:r>
            <a:r>
              <a:rPr lang="en-US" dirty="0" err="1" smtClean="0"/>
              <a:t>bulbi</a:t>
            </a:r>
            <a:r>
              <a:rPr lang="en-US" dirty="0" smtClean="0"/>
              <a:t>, or the </a:t>
            </a:r>
            <a:r>
              <a:rPr lang="en-US" dirty="0" err="1" smtClean="0"/>
              <a:t>conoventricular</a:t>
            </a:r>
            <a:r>
              <a:rPr lang="en-US" dirty="0" smtClean="0"/>
              <a:t> junction.</a:t>
            </a:r>
          </a:p>
          <a:p>
            <a:endParaRPr lang="en-US" dirty="0" smtClean="0"/>
          </a:p>
          <a:p>
            <a:endParaRPr lang="en-US" dirty="0" smtClean="0"/>
          </a:p>
          <a:p>
            <a:r>
              <a:rPr lang="en-US" dirty="0" smtClean="0"/>
              <a:t>On </a:t>
            </a:r>
            <a:r>
              <a:rPr lang="en-US" dirty="0" smtClean="0"/>
              <a:t>the right the </a:t>
            </a:r>
            <a:r>
              <a:rPr lang="en-US" dirty="0" err="1" smtClean="0"/>
              <a:t>Ostium</a:t>
            </a:r>
            <a:r>
              <a:rPr lang="en-US" dirty="0" smtClean="0"/>
              <a:t> </a:t>
            </a:r>
            <a:r>
              <a:rPr lang="en-US" dirty="0" err="1" smtClean="0"/>
              <a:t>bulbi</a:t>
            </a:r>
            <a:r>
              <a:rPr lang="en-US" dirty="0" smtClean="0"/>
              <a:t> is the </a:t>
            </a:r>
            <a:r>
              <a:rPr lang="en-US" dirty="0" smtClean="0"/>
              <a:t>transition from </a:t>
            </a:r>
            <a:r>
              <a:rPr lang="en-US" dirty="0" smtClean="0"/>
              <a:t>the </a:t>
            </a:r>
            <a:r>
              <a:rPr lang="en-US" dirty="0" err="1" smtClean="0"/>
              <a:t>trabeculated</a:t>
            </a:r>
            <a:r>
              <a:rPr lang="en-US" dirty="0" smtClean="0"/>
              <a:t> ventricular </a:t>
            </a:r>
            <a:r>
              <a:rPr lang="en-US" dirty="0" err="1" smtClean="0"/>
              <a:t>endocardium</a:t>
            </a:r>
            <a:r>
              <a:rPr lang="en-US" dirty="0" smtClean="0"/>
              <a:t> to the smooth </a:t>
            </a:r>
            <a:r>
              <a:rPr lang="en-US" dirty="0" err="1" smtClean="0"/>
              <a:t>conal</a:t>
            </a:r>
            <a:r>
              <a:rPr lang="en-US" dirty="0" smtClean="0"/>
              <a:t> </a:t>
            </a:r>
            <a:r>
              <a:rPr lang="en-US" dirty="0" err="1" smtClean="0"/>
              <a:t>endocardium</a:t>
            </a:r>
            <a:r>
              <a:rPr lang="en-US" dirty="0" smtClean="0"/>
              <a:t>.</a:t>
            </a:r>
          </a:p>
          <a:p>
            <a:pPr>
              <a:buNone/>
            </a:pPr>
            <a:r>
              <a:rPr lang="en-US" dirty="0" smtClean="0"/>
              <a:t> </a:t>
            </a:r>
          </a:p>
          <a:p>
            <a:r>
              <a:rPr lang="en-US" dirty="0" smtClean="0"/>
              <a:t>On </a:t>
            </a:r>
            <a:r>
              <a:rPr lang="en-US" dirty="0" smtClean="0"/>
              <a:t>the left the </a:t>
            </a:r>
            <a:r>
              <a:rPr lang="en-US" dirty="0" err="1" smtClean="0"/>
              <a:t>Ostium</a:t>
            </a:r>
            <a:r>
              <a:rPr lang="en-US" dirty="0" smtClean="0"/>
              <a:t> </a:t>
            </a:r>
            <a:r>
              <a:rPr lang="en-US" dirty="0" err="1" smtClean="0"/>
              <a:t>bulbi</a:t>
            </a:r>
            <a:r>
              <a:rPr lang="en-US" dirty="0" smtClean="0"/>
              <a:t> is lower edge of </a:t>
            </a:r>
            <a:r>
              <a:rPr lang="en-US" dirty="0" err="1" smtClean="0"/>
              <a:t>conoventricular</a:t>
            </a:r>
            <a:r>
              <a:rPr lang="en-US" dirty="0" smtClean="0"/>
              <a:t> flange.</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 or rotation of </a:t>
            </a:r>
            <a:r>
              <a:rPr lang="en-US" dirty="0" err="1" smtClean="0"/>
              <a:t>ostium</a:t>
            </a:r>
            <a:r>
              <a:rPr lang="en-US" dirty="0" smtClean="0"/>
              <a:t> </a:t>
            </a:r>
            <a:r>
              <a:rPr lang="en-US" dirty="0" err="1" smtClean="0"/>
              <a:t>bulbi</a:t>
            </a:r>
            <a:endParaRPr lang="en-US" dirty="0"/>
          </a:p>
        </p:txBody>
      </p:sp>
      <p:sp>
        <p:nvSpPr>
          <p:cNvPr id="3" name="Content Placeholder 2"/>
          <p:cNvSpPr>
            <a:spLocks noGrp="1"/>
          </p:cNvSpPr>
          <p:nvPr>
            <p:ph idx="1"/>
          </p:nvPr>
        </p:nvSpPr>
        <p:spPr/>
        <p:txBody>
          <a:bodyPr/>
          <a:lstStyle/>
          <a:p>
            <a:r>
              <a:rPr lang="en-US" dirty="0" err="1" smtClean="0"/>
              <a:t>Ostium</a:t>
            </a:r>
            <a:r>
              <a:rPr lang="en-US" dirty="0" smtClean="0"/>
              <a:t> </a:t>
            </a:r>
            <a:r>
              <a:rPr lang="en-US" dirty="0" err="1" smtClean="0"/>
              <a:t>bulbi</a:t>
            </a:r>
            <a:r>
              <a:rPr lang="en-US" dirty="0" smtClean="0"/>
              <a:t> shifts toward the left to cephalically and override the IVF. This critical process provides the </a:t>
            </a:r>
            <a:r>
              <a:rPr lang="en-US" dirty="0" err="1" smtClean="0"/>
              <a:t>conus</a:t>
            </a:r>
            <a:r>
              <a:rPr lang="en-US" dirty="0" smtClean="0"/>
              <a:t> with an access to the left ventricle.</a:t>
            </a:r>
          </a:p>
          <a:p>
            <a:pPr>
              <a:buNone/>
            </a:pP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381000" y="3581400"/>
            <a:ext cx="8349527"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Truncal</a:t>
            </a:r>
            <a:r>
              <a:rPr lang="en-US" dirty="0" smtClean="0"/>
              <a:t> and </a:t>
            </a:r>
            <a:r>
              <a:rPr lang="en-US" dirty="0" err="1" smtClean="0"/>
              <a:t>conal</a:t>
            </a:r>
            <a:r>
              <a:rPr lang="en-US" dirty="0" smtClean="0"/>
              <a:t> cushions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E:\julian cardio\conotruncal development\4.PNG"/>
          <p:cNvPicPr>
            <a:picLocks noChangeAspect="1" noChangeArrowheads="1"/>
          </p:cNvPicPr>
          <p:nvPr/>
        </p:nvPicPr>
        <p:blipFill>
          <a:blip r:embed="rId2" cstate="print"/>
          <a:srcRect/>
          <a:stretch>
            <a:fillRect/>
          </a:stretch>
        </p:blipFill>
        <p:spPr bwMode="auto">
          <a:xfrm>
            <a:off x="533400" y="914400"/>
            <a:ext cx="7619999" cy="53340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Conotruncal</a:t>
            </a:r>
            <a:r>
              <a:rPr lang="en-US" dirty="0" smtClean="0"/>
              <a:t> ridges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The </a:t>
            </a:r>
            <a:r>
              <a:rPr lang="en-US" dirty="0" err="1" smtClean="0"/>
              <a:t>conotruncal</a:t>
            </a:r>
            <a:r>
              <a:rPr lang="en-US" dirty="0" smtClean="0"/>
              <a:t> ridges are arranged in a spiral course, like </a:t>
            </a:r>
            <a:r>
              <a:rPr lang="en-US" dirty="0" err="1" smtClean="0"/>
              <a:t>riflings</a:t>
            </a:r>
            <a:r>
              <a:rPr lang="en-US" dirty="0" smtClean="0"/>
              <a:t> of a gun barrel. </a:t>
            </a:r>
            <a:endParaRPr lang="en-US" dirty="0"/>
          </a:p>
          <a:p>
            <a:pPr>
              <a:buNone/>
            </a:pPr>
            <a:endParaRPr lang="en-US" dirty="0" smtClean="0"/>
          </a:p>
        </p:txBody>
      </p:sp>
      <p:pic>
        <p:nvPicPr>
          <p:cNvPr id="3074" name="Picture 2" descr="E:\julian\220px-105mm_tank_gun_Rifling.jpg"/>
          <p:cNvPicPr>
            <a:picLocks noChangeAspect="1" noChangeArrowheads="1"/>
          </p:cNvPicPr>
          <p:nvPr/>
        </p:nvPicPr>
        <p:blipFill>
          <a:blip r:embed="rId2" cstate="print"/>
          <a:srcRect/>
          <a:stretch>
            <a:fillRect/>
          </a:stretch>
        </p:blipFill>
        <p:spPr bwMode="auto">
          <a:xfrm>
            <a:off x="990600" y="3657600"/>
            <a:ext cx="2794000" cy="2794000"/>
          </a:xfrm>
          <a:prstGeom prst="rect">
            <a:avLst/>
          </a:prstGeom>
          <a:noFill/>
        </p:spPr>
      </p:pic>
      <p:pic>
        <p:nvPicPr>
          <p:cNvPr id="3075" name="Picture 3" descr="E:\julian\julian cardio\conotruncal development\Capture.PNG"/>
          <p:cNvPicPr>
            <a:picLocks noChangeAspect="1" noChangeArrowheads="1"/>
          </p:cNvPicPr>
          <p:nvPr/>
        </p:nvPicPr>
        <p:blipFill>
          <a:blip r:embed="rId3" cstate="print"/>
          <a:srcRect/>
          <a:stretch>
            <a:fillRect/>
          </a:stretch>
        </p:blipFill>
        <p:spPr bwMode="auto">
          <a:xfrm>
            <a:off x="6096000" y="3200400"/>
            <a:ext cx="1775915" cy="34123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3000"/>
            <a:ext cx="8229600" cy="5166360"/>
          </a:xfrm>
        </p:spPr>
        <p:txBody>
          <a:bodyPr>
            <a:normAutofit/>
          </a:bodyPr>
          <a:lstStyle/>
          <a:p>
            <a:pPr>
              <a:buNone/>
            </a:pPr>
            <a:r>
              <a:rPr lang="en-US" dirty="0" smtClean="0"/>
              <a:t> Two main opposing </a:t>
            </a:r>
            <a:r>
              <a:rPr lang="en-US" dirty="0" err="1" smtClean="0"/>
              <a:t>dextrosuperior</a:t>
            </a:r>
            <a:r>
              <a:rPr lang="en-US" dirty="0" smtClean="0"/>
              <a:t> and </a:t>
            </a:r>
            <a:r>
              <a:rPr lang="en-US" dirty="0" err="1" smtClean="0"/>
              <a:t>sinistroinferior</a:t>
            </a:r>
            <a:r>
              <a:rPr lang="en-US" dirty="0" smtClean="0"/>
              <a:t> </a:t>
            </a:r>
            <a:r>
              <a:rPr lang="en-US" dirty="0" err="1" smtClean="0"/>
              <a:t>truncal</a:t>
            </a:r>
            <a:r>
              <a:rPr lang="en-US" dirty="0" smtClean="0"/>
              <a:t> </a:t>
            </a:r>
            <a:r>
              <a:rPr lang="en-US" dirty="0" err="1" smtClean="0"/>
              <a:t>endocardial</a:t>
            </a:r>
            <a:r>
              <a:rPr lang="en-US" dirty="0" smtClean="0"/>
              <a:t> cushions appear.</a:t>
            </a:r>
          </a:p>
          <a:p>
            <a:r>
              <a:rPr lang="en-US" dirty="0" smtClean="0"/>
              <a:t>Occupying respectively a dorsal and a ventral oblique position, these cushions extend from the junction between the aortic sac and the </a:t>
            </a:r>
            <a:r>
              <a:rPr lang="en-US" dirty="0" err="1" smtClean="0"/>
              <a:t>truncus</a:t>
            </a:r>
            <a:r>
              <a:rPr lang="en-US" dirty="0" smtClean="0"/>
              <a:t> </a:t>
            </a:r>
            <a:r>
              <a:rPr lang="en-US" dirty="0" err="1" smtClean="0"/>
              <a:t>arteriosus</a:t>
            </a:r>
            <a:r>
              <a:rPr lang="en-US" dirty="0" smtClean="0"/>
              <a:t> down to the beginning of the </a:t>
            </a:r>
            <a:r>
              <a:rPr lang="en-US" dirty="0" err="1" smtClean="0"/>
              <a:t>conus</a:t>
            </a:r>
            <a:r>
              <a:rPr lang="en-US" dirty="0" smtClean="0"/>
              <a:t>, where they align with the </a:t>
            </a:r>
            <a:r>
              <a:rPr lang="en-US" dirty="0" err="1" smtClean="0"/>
              <a:t>dextrodorsal</a:t>
            </a:r>
            <a:r>
              <a:rPr lang="en-US" dirty="0" smtClean="0"/>
              <a:t> and </a:t>
            </a:r>
            <a:r>
              <a:rPr lang="en-US" dirty="0" err="1" smtClean="0"/>
              <a:t>sinistroventral</a:t>
            </a:r>
            <a:r>
              <a:rPr lang="en-US" dirty="0" smtClean="0"/>
              <a:t> </a:t>
            </a:r>
            <a:r>
              <a:rPr lang="en-US" dirty="0" err="1" smtClean="0"/>
              <a:t>conal</a:t>
            </a:r>
            <a:r>
              <a:rPr lang="en-US" dirty="0" smtClean="0"/>
              <a:t> cushions, respectively</a:t>
            </a:r>
          </a:p>
          <a:p>
            <a:pPr>
              <a:buNone/>
            </a:pPr>
            <a:r>
              <a:rPr lang="en-US" sz="2000" dirty="0" smtClean="0"/>
              <a:t>                                                          -(</a:t>
            </a:r>
            <a:r>
              <a:rPr lang="en-US" sz="2000" dirty="0" smtClean="0"/>
              <a:t>Van </a:t>
            </a:r>
            <a:r>
              <a:rPr lang="en-US" sz="2000" dirty="0" err="1" smtClean="0"/>
              <a:t>Mierop</a:t>
            </a:r>
            <a:r>
              <a:rPr lang="en-US" sz="2000" dirty="0" smtClean="0"/>
              <a:t> and Patterson, 1980).</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tretch>
            <a:fillRect/>
          </a:stretch>
        </p:blipFill>
        <p:spPr bwMode="auto">
          <a:xfrm>
            <a:off x="2438400" y="1676400"/>
            <a:ext cx="6400800" cy="4334736"/>
          </a:xfrm>
          <a:prstGeom prst="rect">
            <a:avLst/>
          </a:prstGeom>
          <a:noFill/>
          <a:ln w="9525">
            <a:noFill/>
            <a:miter lim="800000"/>
            <a:headEnd/>
            <a:tailEnd/>
          </a:ln>
          <a:effectLst/>
        </p:spPr>
      </p:pic>
      <p:sp>
        <p:nvSpPr>
          <p:cNvPr id="6" name="TextBox 5"/>
          <p:cNvSpPr txBox="1"/>
          <p:nvPr/>
        </p:nvSpPr>
        <p:spPr>
          <a:xfrm>
            <a:off x="762000" y="2743200"/>
            <a:ext cx="1665841" cy="369332"/>
          </a:xfrm>
          <a:prstGeom prst="rect">
            <a:avLst/>
          </a:prstGeom>
          <a:noFill/>
        </p:spPr>
        <p:txBody>
          <a:bodyPr wrap="none" rtlCol="0">
            <a:spAutoFit/>
          </a:bodyPr>
          <a:lstStyle/>
          <a:p>
            <a:r>
              <a:rPr lang="en-US" dirty="0" smtClean="0"/>
              <a:t>Aortic </a:t>
            </a:r>
            <a:r>
              <a:rPr lang="en-US" dirty="0" err="1" smtClean="0"/>
              <a:t>truncus</a:t>
            </a:r>
            <a:endParaRPr lang="en-US" dirty="0"/>
          </a:p>
        </p:txBody>
      </p:sp>
      <p:cxnSp>
        <p:nvCxnSpPr>
          <p:cNvPr id="8" name="Straight Arrow Connector 7"/>
          <p:cNvCxnSpPr>
            <a:stCxn id="6" idx="2"/>
          </p:cNvCxnSpPr>
          <p:nvPr/>
        </p:nvCxnSpPr>
        <p:spPr>
          <a:xfrm rot="16200000" flipH="1">
            <a:off x="1934626" y="2772826"/>
            <a:ext cx="621268" cy="1300679"/>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4400" y="4267200"/>
            <a:ext cx="1388522" cy="646331"/>
          </a:xfrm>
          <a:prstGeom prst="rect">
            <a:avLst/>
          </a:prstGeom>
          <a:noFill/>
        </p:spPr>
        <p:txBody>
          <a:bodyPr wrap="none" rtlCol="0">
            <a:spAutoFit/>
          </a:bodyPr>
          <a:lstStyle/>
          <a:p>
            <a:r>
              <a:rPr lang="en-US" dirty="0" smtClean="0"/>
              <a:t>Pulmonary </a:t>
            </a:r>
          </a:p>
          <a:p>
            <a:r>
              <a:rPr lang="en-US" dirty="0" err="1" smtClean="0"/>
              <a:t>truncus</a:t>
            </a:r>
            <a:endParaRPr lang="en-US" dirty="0"/>
          </a:p>
        </p:txBody>
      </p:sp>
      <p:cxnSp>
        <p:nvCxnSpPr>
          <p:cNvPr id="11" name="Straight Arrow Connector 10"/>
          <p:cNvCxnSpPr/>
          <p:nvPr/>
        </p:nvCxnSpPr>
        <p:spPr>
          <a:xfrm flipV="1">
            <a:off x="2133600" y="4114800"/>
            <a:ext cx="1066800" cy="228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Truncal</a:t>
            </a:r>
            <a:r>
              <a:rPr lang="en-US" dirty="0" smtClean="0">
                <a:solidFill>
                  <a:srgbClr val="FFFF00"/>
                </a:solidFill>
              </a:rPr>
              <a:t> rotation</a:t>
            </a:r>
            <a:endParaRPr lang="en-US" dirty="0">
              <a:solidFill>
                <a:srgbClr val="FFFF00"/>
              </a:solidFill>
            </a:endParaRP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dirty="0" smtClean="0"/>
              <a:t>The </a:t>
            </a:r>
            <a:r>
              <a:rPr lang="en-US" dirty="0" err="1" smtClean="0"/>
              <a:t>truncus</a:t>
            </a:r>
            <a:r>
              <a:rPr lang="en-US" dirty="0" smtClean="0"/>
              <a:t> rotates about 90-110° in a counterclockwise direction.                                                                                                </a:t>
            </a:r>
            <a:r>
              <a:rPr lang="en-US" dirty="0" smtClean="0"/>
              <a:t>	This </a:t>
            </a:r>
            <a:r>
              <a:rPr lang="en-US" dirty="0" smtClean="0"/>
              <a:t>counterclockwise rotation (torsion) of the </a:t>
            </a:r>
            <a:r>
              <a:rPr lang="en-US" dirty="0" err="1" smtClean="0"/>
              <a:t>truncus</a:t>
            </a:r>
            <a:r>
              <a:rPr lang="en-US" dirty="0" smtClean="0"/>
              <a:t>, which follows the earlier counterclockwise rotation of the </a:t>
            </a:r>
            <a:r>
              <a:rPr lang="en-US" dirty="0" err="1" smtClean="0"/>
              <a:t>ostium</a:t>
            </a:r>
            <a:r>
              <a:rPr lang="en-US" dirty="0" smtClean="0"/>
              <a:t> </a:t>
            </a:r>
            <a:r>
              <a:rPr lang="en-US" dirty="0" err="1" smtClean="0"/>
              <a:t>bulbi</a:t>
            </a:r>
            <a:r>
              <a:rPr lang="en-US" dirty="0" smtClean="0"/>
              <a:t>, unwinds the coiled course of the </a:t>
            </a:r>
            <a:r>
              <a:rPr lang="en-US" dirty="0" err="1" smtClean="0"/>
              <a:t>conotruncal</a:t>
            </a:r>
            <a:r>
              <a:rPr lang="en-US" dirty="0" smtClean="0"/>
              <a:t> ridges . </a:t>
            </a:r>
            <a:endParaRPr lang="en-US" dirty="0" smtClean="0"/>
          </a:p>
          <a:p>
            <a:pPr>
              <a:buNone/>
            </a:pPr>
            <a:endParaRPr lang="en-US" dirty="0" smtClean="0"/>
          </a:p>
          <a:p>
            <a:r>
              <a:rPr lang="en-US" dirty="0" smtClean="0"/>
              <a:t> </a:t>
            </a:r>
            <a:r>
              <a:rPr lang="en-US" dirty="0" smtClean="0"/>
              <a:t>As a result, the aortic </a:t>
            </a:r>
            <a:r>
              <a:rPr lang="en-US" dirty="0" err="1" smtClean="0"/>
              <a:t>truncus</a:t>
            </a:r>
            <a:r>
              <a:rPr lang="en-US" dirty="0" smtClean="0"/>
              <a:t> is transferred to the same side as the aortic </a:t>
            </a:r>
            <a:r>
              <a:rPr lang="en-US" dirty="0" err="1" smtClean="0"/>
              <a:t>conus</a:t>
            </a:r>
            <a:r>
              <a:rPr lang="en-US" dirty="0" smtClean="0"/>
              <a:t> (left side) and the aortic and pulmonary trunks become coiled, this  situation is seen in the definitive heart.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Absorption of </a:t>
            </a:r>
            <a:r>
              <a:rPr lang="en-US" dirty="0" err="1" smtClean="0">
                <a:solidFill>
                  <a:srgbClr val="FFFF00"/>
                </a:solidFill>
              </a:rPr>
              <a:t>conus</a:t>
            </a:r>
            <a:endParaRPr lang="en-US" dirty="0">
              <a:solidFill>
                <a:srgbClr val="FFFF00"/>
              </a:solidFill>
            </a:endParaRPr>
          </a:p>
        </p:txBody>
      </p:sp>
      <p:sp>
        <p:nvSpPr>
          <p:cNvPr id="3" name="Content Placeholder 2"/>
          <p:cNvSpPr>
            <a:spLocks noGrp="1"/>
          </p:cNvSpPr>
          <p:nvPr>
            <p:ph idx="1"/>
          </p:nvPr>
        </p:nvSpPr>
        <p:spPr/>
        <p:txBody>
          <a:bodyPr>
            <a:normAutofit fontScale="92500"/>
          </a:bodyPr>
          <a:lstStyle/>
          <a:p>
            <a:r>
              <a:rPr lang="en-US" dirty="0" smtClean="0"/>
              <a:t>Marked shortening of the </a:t>
            </a:r>
            <a:r>
              <a:rPr lang="en-US" dirty="0" err="1" smtClean="0"/>
              <a:t>conus</a:t>
            </a:r>
            <a:r>
              <a:rPr lang="en-US" dirty="0" smtClean="0"/>
              <a:t> and the equivalent lengthening of the aorta and pulmonary arteries.</a:t>
            </a:r>
          </a:p>
          <a:p>
            <a:r>
              <a:rPr lang="en-US" dirty="0" smtClean="0"/>
              <a:t>The aortic </a:t>
            </a:r>
            <a:r>
              <a:rPr lang="en-US" dirty="0" err="1" smtClean="0"/>
              <a:t>conotruncus</a:t>
            </a:r>
            <a:r>
              <a:rPr lang="en-US" dirty="0" smtClean="0"/>
              <a:t> is reduced in length from 700 to 400 microns</a:t>
            </a:r>
          </a:p>
          <a:p>
            <a:r>
              <a:rPr lang="en-US" dirty="0" smtClean="0"/>
              <a:t>The length of the pulmonary </a:t>
            </a:r>
            <a:r>
              <a:rPr lang="en-US" dirty="0" err="1" smtClean="0"/>
              <a:t>conotruncus</a:t>
            </a:r>
            <a:r>
              <a:rPr lang="en-US" dirty="0" smtClean="0"/>
              <a:t> is reduced from 880 microns to 600 microns</a:t>
            </a:r>
          </a:p>
          <a:p>
            <a:endParaRPr lang="en-US" dirty="0" smtClean="0"/>
          </a:p>
          <a:p>
            <a:pPr>
              <a:buNone/>
            </a:pPr>
            <a:r>
              <a:rPr lang="en-US" dirty="0" smtClean="0"/>
              <a:t>D A </a:t>
            </a:r>
            <a:r>
              <a:rPr lang="en-US" dirty="0" err="1" smtClean="0"/>
              <a:t>Goor</a:t>
            </a:r>
            <a:r>
              <a:rPr lang="en-US" dirty="0" smtClean="0"/>
              <a:t> et al</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Absorption of the bilateral proximal </a:t>
            </a:r>
            <a:r>
              <a:rPr lang="en-US" dirty="0" err="1" smtClean="0"/>
              <a:t>conuses</a:t>
            </a:r>
            <a:r>
              <a:rPr lang="en-US" dirty="0" smtClean="0"/>
              <a:t> brought the distal </a:t>
            </a:r>
            <a:r>
              <a:rPr lang="en-US" dirty="0" err="1" smtClean="0"/>
              <a:t>conus</a:t>
            </a:r>
            <a:r>
              <a:rPr lang="en-US" dirty="0" smtClean="0"/>
              <a:t> septum toward the ventricular septum, and absorption of the distal aortic </a:t>
            </a:r>
            <a:r>
              <a:rPr lang="en-US" dirty="0" err="1" smtClean="0"/>
              <a:t>conus</a:t>
            </a:r>
            <a:r>
              <a:rPr lang="en-US" dirty="0" smtClean="0"/>
              <a:t> accounts for the fibrous continuity between the aortic and mitral valves.</a:t>
            </a: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HEART </a:t>
            </a:r>
            <a:endParaRPr lang="en-US" dirty="0"/>
          </a:p>
        </p:txBody>
      </p:sp>
      <p:pic>
        <p:nvPicPr>
          <p:cNvPr id="1026" name="Picture 2" descr="E:\julian cardio\conotruncal development\3.PNG"/>
          <p:cNvPicPr>
            <a:picLocks noGrp="1" noChangeAspect="1" noChangeArrowheads="1"/>
          </p:cNvPicPr>
          <p:nvPr>
            <p:ph idx="1"/>
          </p:nvPr>
        </p:nvPicPr>
        <p:blipFill>
          <a:blip r:embed="rId2" cstate="print"/>
          <a:stretch>
            <a:fillRect/>
          </a:stretch>
        </p:blipFill>
        <p:spPr bwMode="auto">
          <a:xfrm>
            <a:off x="914400" y="1676400"/>
            <a:ext cx="7086600" cy="4267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229600" cy="5821363"/>
          </a:xfrm>
        </p:spPr>
        <p:txBody>
          <a:bodyPr>
            <a:normAutofit/>
          </a:bodyPr>
          <a:lstStyle/>
          <a:p>
            <a:endParaRPr lang="en-US" dirty="0" smtClean="0"/>
          </a:p>
          <a:p>
            <a:endParaRPr lang="en-US" dirty="0" smtClean="0"/>
          </a:p>
          <a:p>
            <a:r>
              <a:rPr lang="en-US" dirty="0" smtClean="0"/>
              <a:t>The </a:t>
            </a:r>
            <a:r>
              <a:rPr lang="en-US" dirty="0" err="1" smtClean="0"/>
              <a:t>truncus</a:t>
            </a:r>
            <a:r>
              <a:rPr lang="en-US" dirty="0" smtClean="0"/>
              <a:t> is continuous distally with the aortic sac (ventral aorta) which is devoid of </a:t>
            </a:r>
            <a:r>
              <a:rPr lang="en-US" dirty="0" err="1" smtClean="0"/>
              <a:t>endocardial</a:t>
            </a:r>
            <a:r>
              <a:rPr lang="en-US" dirty="0" smtClean="0"/>
              <a:t> cushions.</a:t>
            </a:r>
          </a:p>
          <a:p>
            <a:pPr>
              <a:buNone/>
            </a:pPr>
            <a:r>
              <a:rPr lang="en-US" dirty="0" smtClean="0"/>
              <a:t> At the same time, the septum </a:t>
            </a:r>
            <a:r>
              <a:rPr lang="en-US" dirty="0" err="1" smtClean="0"/>
              <a:t>aortopulmonale</a:t>
            </a:r>
            <a:r>
              <a:rPr lang="en-US" dirty="0" smtClean="0"/>
              <a:t> grows from the dorsal wall of the aortic sac toward the </a:t>
            </a:r>
            <a:r>
              <a:rPr lang="en-US" dirty="0" err="1" smtClean="0"/>
              <a:t>truncal</a:t>
            </a:r>
            <a:r>
              <a:rPr lang="en-US" dirty="0" smtClean="0"/>
              <a:t> septum to fuse with it.                          As a result of the fusion of these two septa the aortic sac is divided into the ascending aorta and the pulmonary artery .</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dirty="0" smtClean="0"/>
          </a:p>
          <a:p>
            <a:r>
              <a:rPr lang="en-US" dirty="0" smtClean="0"/>
              <a:t>Muscular elements arising from the right</a:t>
            </a:r>
          </a:p>
          <a:p>
            <a:pPr>
              <a:buNone/>
            </a:pPr>
            <a:r>
              <a:rPr lang="en-US" dirty="0" smtClean="0"/>
              <a:t> ventricle invade the </a:t>
            </a:r>
            <a:r>
              <a:rPr lang="en-US" dirty="0" err="1" smtClean="0"/>
              <a:t>conus</a:t>
            </a:r>
            <a:r>
              <a:rPr lang="en-US" dirty="0" smtClean="0"/>
              <a:t> septum.</a:t>
            </a:r>
          </a:p>
          <a:p>
            <a:r>
              <a:rPr lang="en-US" dirty="0" smtClean="0"/>
              <a:t>Once the </a:t>
            </a:r>
            <a:r>
              <a:rPr lang="en-US" dirty="0" err="1" smtClean="0"/>
              <a:t>conus</a:t>
            </a:r>
            <a:r>
              <a:rPr lang="en-US" dirty="0" smtClean="0"/>
              <a:t> septum is </a:t>
            </a:r>
            <a:r>
              <a:rPr lang="en-US" dirty="0" err="1" smtClean="0"/>
              <a:t>muscularized</a:t>
            </a:r>
            <a:r>
              <a:rPr lang="en-US" dirty="0" smtClean="0"/>
              <a:t> it receives the anatomic appearance of the </a:t>
            </a:r>
            <a:r>
              <a:rPr lang="en-US" dirty="0" err="1" smtClean="0"/>
              <a:t>crista</a:t>
            </a:r>
            <a:r>
              <a:rPr lang="en-US" dirty="0" smtClean="0"/>
              <a:t> </a:t>
            </a:r>
            <a:r>
              <a:rPr lang="en-US" dirty="0" err="1" smtClean="0"/>
              <a:t>supraventricularis</a:t>
            </a:r>
            <a:r>
              <a:rPr lang="en-US"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Summarize</a:t>
            </a:r>
            <a:r>
              <a:rPr lang="en-US" dirty="0" smtClean="0"/>
              <a:t> </a:t>
            </a:r>
            <a:endParaRPr lang="en-US" dirty="0"/>
          </a:p>
        </p:txBody>
      </p:sp>
      <p:sp>
        <p:nvSpPr>
          <p:cNvPr id="3" name="Content Placeholder 2"/>
          <p:cNvSpPr>
            <a:spLocks noGrp="1"/>
          </p:cNvSpPr>
          <p:nvPr>
            <p:ph idx="1"/>
          </p:nvPr>
        </p:nvSpPr>
        <p:spPr/>
        <p:txBody>
          <a:bodyPr/>
          <a:lstStyle/>
          <a:p>
            <a:r>
              <a:rPr lang="en-US" dirty="0" smtClean="0"/>
              <a:t>Effect of </a:t>
            </a:r>
            <a:r>
              <a:rPr lang="en-US" dirty="0" err="1" smtClean="0"/>
              <a:t>conus</a:t>
            </a:r>
            <a:r>
              <a:rPr lang="en-US" dirty="0" smtClean="0"/>
              <a:t> absorption- </a:t>
            </a:r>
          </a:p>
          <a:p>
            <a:r>
              <a:rPr lang="en-US" dirty="0" smtClean="0"/>
              <a:t>1. “Migration“ of the distal </a:t>
            </a:r>
            <a:r>
              <a:rPr lang="en-US" dirty="0" err="1" smtClean="0"/>
              <a:t>conus</a:t>
            </a:r>
            <a:r>
              <a:rPr lang="en-US" dirty="0" smtClean="0"/>
              <a:t> septum toward the heart where it assumes its definitive  position in the </a:t>
            </a:r>
            <a:r>
              <a:rPr lang="en-US" dirty="0" err="1" smtClean="0"/>
              <a:t>interventricular</a:t>
            </a:r>
            <a:r>
              <a:rPr lang="en-US" dirty="0" smtClean="0"/>
              <a:t> septum</a:t>
            </a:r>
          </a:p>
          <a:p>
            <a:r>
              <a:rPr lang="en-US" dirty="0" smtClean="0"/>
              <a:t>2.  Additional absorption of the distal aortic </a:t>
            </a:r>
            <a:r>
              <a:rPr lang="en-US" dirty="0" err="1" smtClean="0"/>
              <a:t>conus</a:t>
            </a:r>
            <a:r>
              <a:rPr lang="en-US" dirty="0" smtClean="0"/>
              <a:t> accounts for the fibrous continuity seen in the mature heart between the aortic and mitral valves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Inversion of </a:t>
            </a:r>
            <a:r>
              <a:rPr lang="en-US" dirty="0" err="1" smtClean="0"/>
              <a:t>conotruncus</a:t>
            </a:r>
            <a:r>
              <a:rPr lang="en-US" dirty="0" smtClean="0"/>
              <a:t>- 2 stages</a:t>
            </a:r>
          </a:p>
          <a:p>
            <a:pPr>
              <a:buNone/>
            </a:pPr>
            <a:r>
              <a:rPr lang="en-US" dirty="0" smtClean="0"/>
              <a:t>Stage1 – Inversion of </a:t>
            </a:r>
            <a:r>
              <a:rPr lang="en-US" dirty="0" err="1" smtClean="0"/>
              <a:t>ostium</a:t>
            </a:r>
            <a:r>
              <a:rPr lang="en-US" dirty="0" smtClean="0"/>
              <a:t> </a:t>
            </a:r>
            <a:r>
              <a:rPr lang="en-US" dirty="0" err="1" smtClean="0"/>
              <a:t>bulbi</a:t>
            </a:r>
            <a:r>
              <a:rPr lang="en-US" dirty="0" smtClean="0"/>
              <a:t> at same time of looping</a:t>
            </a:r>
          </a:p>
          <a:p>
            <a:pPr>
              <a:buNone/>
            </a:pPr>
            <a:r>
              <a:rPr lang="en-US" dirty="0" smtClean="0"/>
              <a:t>Stage 2- Rotation of </a:t>
            </a:r>
            <a:r>
              <a:rPr lang="en-US" dirty="0" err="1" smtClean="0"/>
              <a:t>truncus</a:t>
            </a:r>
            <a:r>
              <a:rPr lang="en-US" dirty="0" smtClean="0"/>
              <a:t> which occurs after the formation of septum </a:t>
            </a:r>
            <a:r>
              <a:rPr lang="en-US" dirty="0" err="1" smtClean="0"/>
              <a:t>aortopulmonale</a:t>
            </a:r>
            <a:r>
              <a:rPr lang="en-US" dirty="0" smtClean="0"/>
              <a:t>.</a:t>
            </a:r>
          </a:p>
          <a:p>
            <a:r>
              <a:rPr lang="en-US" dirty="0" err="1" smtClean="0"/>
              <a:t>Ostium</a:t>
            </a:r>
            <a:r>
              <a:rPr lang="en-US" dirty="0" smtClean="0"/>
              <a:t> bulbar rotation causes the anatomic concordance between the left ventricle and the proximal aortic </a:t>
            </a:r>
            <a:r>
              <a:rPr lang="en-US" dirty="0" err="1" smtClean="0"/>
              <a:t>conus</a:t>
            </a:r>
            <a:endParaRPr lang="en-US" dirty="0" smtClean="0"/>
          </a:p>
          <a:p>
            <a:r>
              <a:rPr lang="en-US" dirty="0" err="1" smtClean="0"/>
              <a:t>Truncal</a:t>
            </a:r>
            <a:r>
              <a:rPr lang="en-US" dirty="0" smtClean="0"/>
              <a:t> torsion in similar manner and bring the </a:t>
            </a:r>
            <a:r>
              <a:rPr lang="en-US" dirty="0" err="1" smtClean="0"/>
              <a:t>semilunar</a:t>
            </a:r>
            <a:r>
              <a:rPr lang="en-US" dirty="0" smtClean="0"/>
              <a:t> valves to the same sides as their proximal </a:t>
            </a:r>
            <a:r>
              <a:rPr lang="en-US" dirty="0" err="1" smtClean="0"/>
              <a:t>conuses</a:t>
            </a:r>
            <a:r>
              <a:rPr lang="en-US" dirty="0" smtClean="0"/>
              <a:t> and unwinding the spiral course of the </a:t>
            </a:r>
            <a:r>
              <a:rPr lang="en-US" dirty="0" err="1" smtClean="0"/>
              <a:t>conotruncal</a:t>
            </a:r>
            <a:r>
              <a:rPr lang="en-US" dirty="0" smtClean="0"/>
              <a:t> ridges.</a:t>
            </a: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Basis for </a:t>
            </a:r>
            <a:r>
              <a:rPr lang="en-US" dirty="0" err="1" smtClean="0"/>
              <a:t>conotruncal</a:t>
            </a:r>
            <a:r>
              <a:rPr lang="en-US" dirty="0" smtClean="0"/>
              <a:t> defects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Ward et al. (2005) and Ward and Kirby (2006) emphasize that  a short outflow tract, </a:t>
            </a:r>
          </a:p>
          <a:p>
            <a:pPr>
              <a:buNone/>
            </a:pPr>
            <a:r>
              <a:rPr lang="en-US" dirty="0" smtClean="0"/>
              <a:t>     through SHF ablation and  through </a:t>
            </a:r>
            <a:r>
              <a:rPr lang="en-US" dirty="0" smtClean="0"/>
              <a:t>experimental </a:t>
            </a:r>
            <a:r>
              <a:rPr lang="en-US" dirty="0" smtClean="0"/>
              <a:t>ablation and with consequent low SHF cellular output to the </a:t>
            </a:r>
            <a:r>
              <a:rPr lang="en-US" dirty="0" err="1" smtClean="0"/>
              <a:t>conotruncal</a:t>
            </a:r>
            <a:r>
              <a:rPr lang="en-US" dirty="0" smtClean="0"/>
              <a:t> region, does not allow a normal </a:t>
            </a:r>
            <a:r>
              <a:rPr lang="en-US" dirty="0" err="1" smtClean="0"/>
              <a:t>conotruncal</a:t>
            </a:r>
            <a:r>
              <a:rPr lang="en-US" dirty="0" smtClean="0"/>
              <a:t> rotation.                                                                                          </a:t>
            </a:r>
          </a:p>
          <a:p>
            <a:r>
              <a:rPr lang="en-US" dirty="0" smtClean="0"/>
              <a:t> PTA, </a:t>
            </a:r>
            <a:r>
              <a:rPr lang="en-US" dirty="0" err="1" smtClean="0"/>
              <a:t>tetralogy</a:t>
            </a:r>
            <a:r>
              <a:rPr lang="en-US" dirty="0" smtClean="0"/>
              <a:t> of </a:t>
            </a:r>
            <a:r>
              <a:rPr lang="en-US" dirty="0" err="1" smtClean="0"/>
              <a:t>Fallot</a:t>
            </a:r>
            <a:r>
              <a:rPr lang="en-US" dirty="0" smtClean="0"/>
              <a:t> (TF), pulmonary </a:t>
            </a:r>
            <a:r>
              <a:rPr lang="en-US" dirty="0" err="1" smtClean="0"/>
              <a:t>atresia</a:t>
            </a:r>
            <a:r>
              <a:rPr lang="en-US" dirty="0" smtClean="0"/>
              <a:t> with  ventricular </a:t>
            </a:r>
            <a:r>
              <a:rPr lang="en-US" dirty="0" err="1" smtClean="0"/>
              <a:t>septal</a:t>
            </a:r>
            <a:r>
              <a:rPr lang="en-US" dirty="0" smtClean="0"/>
              <a:t> defect (VSD), and double-outlet right  ventricle (DORV)                                                                                                   as a consequence of the primary short </a:t>
            </a:r>
            <a:r>
              <a:rPr lang="en-US" dirty="0" err="1" smtClean="0"/>
              <a:t>conotruncal</a:t>
            </a:r>
            <a:r>
              <a:rPr lang="en-US" dirty="0" smtClean="0"/>
              <a:t> morphology.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smtClean="0"/>
              <a:t>Myocardialisation</a:t>
            </a:r>
            <a:r>
              <a:rPr lang="en-US" dirty="0" smtClean="0"/>
              <a:t> </a:t>
            </a:r>
            <a:r>
              <a:rPr lang="en-US" dirty="0" smtClean="0"/>
              <a:t>of the ridges gives a zippering effect resulting in fusion.    </a:t>
            </a:r>
            <a:endParaRPr lang="en-US" dirty="0" smtClean="0"/>
          </a:p>
          <a:p>
            <a:r>
              <a:rPr lang="en-US" dirty="0" smtClean="0"/>
              <a:t> </a:t>
            </a:r>
            <a:r>
              <a:rPr lang="en-US" dirty="0" smtClean="0"/>
              <a:t>Fusion occurs in a distal to proximal direction during the sixth week, allowing for cleavage of the aorta and pulmonary trunk.  </a:t>
            </a:r>
            <a:endParaRPr lang="en-US" dirty="0" smtClean="0"/>
          </a:p>
          <a:p>
            <a:r>
              <a:rPr lang="en-US" dirty="0" smtClean="0"/>
              <a:t>The </a:t>
            </a:r>
            <a:r>
              <a:rPr lang="en-US" dirty="0" err="1" smtClean="0"/>
              <a:t>spiralling</a:t>
            </a:r>
            <a:r>
              <a:rPr lang="en-US" dirty="0" smtClean="0"/>
              <a:t> nature of the ridges causes the pulmonary trunk to twist around the aorta.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Conotruncal</a:t>
            </a:r>
            <a:r>
              <a:rPr lang="en-US" dirty="0" smtClean="0"/>
              <a:t> anomalies</a:t>
            </a:r>
            <a:endParaRPr lang="en-US" dirty="0"/>
          </a:p>
        </p:txBody>
      </p:sp>
      <p:sp>
        <p:nvSpPr>
          <p:cNvPr id="3" name="Content Placeholder 2"/>
          <p:cNvSpPr>
            <a:spLocks noGrp="1"/>
          </p:cNvSpPr>
          <p:nvPr>
            <p:ph idx="1"/>
          </p:nvPr>
        </p:nvSpPr>
        <p:spPr/>
        <p:txBody>
          <a:bodyPr/>
          <a:lstStyle/>
          <a:p>
            <a:r>
              <a:rPr lang="en-US" dirty="0" smtClean="0"/>
              <a:t>TOF</a:t>
            </a:r>
          </a:p>
          <a:p>
            <a:r>
              <a:rPr lang="en-US" dirty="0" smtClean="0"/>
              <a:t>DORV</a:t>
            </a:r>
          </a:p>
          <a:p>
            <a:r>
              <a:rPr lang="en-US" dirty="0" smtClean="0"/>
              <a:t>TGA</a:t>
            </a:r>
          </a:p>
          <a:p>
            <a:r>
              <a:rPr lang="en-US" dirty="0" smtClean="0"/>
              <a:t>PTA</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TOF</a:t>
            </a:r>
            <a:endParaRPr lang="en-US" dirty="0"/>
          </a:p>
        </p:txBody>
      </p:sp>
      <p:sp>
        <p:nvSpPr>
          <p:cNvPr id="3" name="Content Placeholder 2"/>
          <p:cNvSpPr>
            <a:spLocks noGrp="1"/>
          </p:cNvSpPr>
          <p:nvPr>
            <p:ph idx="1"/>
          </p:nvPr>
        </p:nvSpPr>
        <p:spPr>
          <a:xfrm>
            <a:off x="381000" y="1066800"/>
            <a:ext cx="8229600" cy="5394960"/>
          </a:xfrm>
        </p:spPr>
        <p:txBody>
          <a:bodyPr>
            <a:normAutofit fontScale="85000" lnSpcReduction="20000"/>
          </a:bodyPr>
          <a:lstStyle/>
          <a:p>
            <a:r>
              <a:rPr lang="en-US" dirty="0" err="1" smtClean="0"/>
              <a:t>Conal</a:t>
            </a:r>
            <a:r>
              <a:rPr lang="en-US" dirty="0" smtClean="0"/>
              <a:t> septum deviates </a:t>
            </a:r>
            <a:r>
              <a:rPr lang="en-US" dirty="0" err="1" smtClean="0"/>
              <a:t>anteriorly</a:t>
            </a:r>
            <a:r>
              <a:rPr lang="en-US" dirty="0" smtClean="0"/>
              <a:t>- faulty partition of </a:t>
            </a:r>
            <a:r>
              <a:rPr lang="en-US" dirty="0" err="1" smtClean="0"/>
              <a:t>conotruncal</a:t>
            </a:r>
            <a:r>
              <a:rPr lang="en-US" dirty="0" smtClean="0"/>
              <a:t> septum.</a:t>
            </a:r>
          </a:p>
          <a:p>
            <a:r>
              <a:rPr lang="en-US" dirty="0" smtClean="0"/>
              <a:t>Abnormal  </a:t>
            </a:r>
            <a:r>
              <a:rPr lang="en-US" dirty="0" err="1" smtClean="0"/>
              <a:t>conal</a:t>
            </a:r>
            <a:r>
              <a:rPr lang="en-US" dirty="0" smtClean="0"/>
              <a:t> rotation takes place</a:t>
            </a:r>
          </a:p>
          <a:p>
            <a:r>
              <a:rPr lang="en-US" dirty="0" err="1" smtClean="0"/>
              <a:t>Malrotation</a:t>
            </a:r>
            <a:r>
              <a:rPr lang="en-US" dirty="0" smtClean="0"/>
              <a:t> </a:t>
            </a:r>
            <a:r>
              <a:rPr lang="en-US" dirty="0" smtClean="0"/>
              <a:t>of </a:t>
            </a:r>
            <a:r>
              <a:rPr lang="en-US" dirty="0" err="1" smtClean="0"/>
              <a:t>trunco</a:t>
            </a:r>
            <a:r>
              <a:rPr lang="en-US" dirty="0" smtClean="0"/>
              <a:t>-bulbar  ridges causes misalignment of septum and straddling of aorta over VSD</a:t>
            </a:r>
          </a:p>
          <a:p>
            <a:r>
              <a:rPr lang="en-US" dirty="0" smtClean="0"/>
              <a:t>Another mechanism-</a:t>
            </a:r>
            <a:r>
              <a:rPr lang="en-US" dirty="0" err="1" smtClean="0"/>
              <a:t>hypoplasia</a:t>
            </a:r>
            <a:r>
              <a:rPr lang="en-US" dirty="0" smtClean="0"/>
              <a:t> and under development of the pulmonary </a:t>
            </a:r>
            <a:r>
              <a:rPr lang="en-US" dirty="0" err="1" smtClean="0"/>
              <a:t>infundibulum</a:t>
            </a:r>
            <a:r>
              <a:rPr lang="en-US" dirty="0" smtClean="0"/>
              <a:t> causes </a:t>
            </a:r>
            <a:r>
              <a:rPr lang="en-US" dirty="0" err="1" smtClean="0"/>
              <a:t>infundibular</a:t>
            </a:r>
            <a:r>
              <a:rPr lang="en-US" dirty="0" smtClean="0"/>
              <a:t> </a:t>
            </a:r>
            <a:r>
              <a:rPr lang="en-US" dirty="0" err="1" smtClean="0"/>
              <a:t>hypoplasia</a:t>
            </a:r>
            <a:r>
              <a:rPr lang="en-US" dirty="0" smtClean="0"/>
              <a:t>.</a:t>
            </a:r>
          </a:p>
          <a:p>
            <a:endParaRPr lang="en-US" dirty="0" smtClean="0"/>
          </a:p>
          <a:p>
            <a:endParaRPr lang="en-US" dirty="0" smtClean="0"/>
          </a:p>
          <a:p>
            <a:endParaRPr lang="en-US" dirty="0" smtClean="0"/>
          </a:p>
          <a:p>
            <a:endParaRPr lang="en-US" dirty="0" smtClean="0"/>
          </a:p>
          <a:p>
            <a:pPr>
              <a:buNone/>
            </a:pPr>
            <a:r>
              <a:rPr lang="en-US" dirty="0" smtClean="0"/>
              <a:t>Van </a:t>
            </a:r>
            <a:r>
              <a:rPr lang="en-US" dirty="0" err="1" smtClean="0"/>
              <a:t>Praagh</a:t>
            </a:r>
            <a:r>
              <a:rPr lang="en-US" dirty="0" smtClean="0"/>
              <a:t> et al {</a:t>
            </a:r>
            <a:r>
              <a:rPr lang="en-US" dirty="0" err="1" smtClean="0"/>
              <a:t>Amj</a:t>
            </a:r>
            <a:r>
              <a:rPr lang="en-US" dirty="0" smtClean="0"/>
              <a:t> Card 1970;26:25-33}</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Truncus</a:t>
            </a:r>
            <a:r>
              <a:rPr lang="en-US" dirty="0" smtClean="0"/>
              <a:t> </a:t>
            </a:r>
            <a:r>
              <a:rPr lang="en-US" dirty="0" err="1" smtClean="0"/>
              <a:t>arteriosus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Due to incomplete or failed </a:t>
            </a:r>
            <a:r>
              <a:rPr lang="en-US" dirty="0" err="1" smtClean="0"/>
              <a:t>septation</a:t>
            </a:r>
            <a:r>
              <a:rPr lang="en-US" dirty="0" smtClean="0"/>
              <a:t> of the embryonic </a:t>
            </a:r>
            <a:r>
              <a:rPr lang="en-US" dirty="0" err="1" smtClean="0"/>
              <a:t>truncus</a:t>
            </a:r>
            <a:r>
              <a:rPr lang="en-US" dirty="0" smtClean="0"/>
              <a:t> </a:t>
            </a:r>
            <a:r>
              <a:rPr lang="en-US" dirty="0" err="1" smtClean="0"/>
              <a:t>arteriosus</a:t>
            </a:r>
            <a:r>
              <a:rPr lang="en-US" dirty="0" smtClean="0"/>
              <a:t>.                                                                                             </a:t>
            </a:r>
            <a:r>
              <a:rPr lang="en-US" dirty="0" err="1" smtClean="0"/>
              <a:t>Aortopulmonary</a:t>
            </a:r>
            <a:r>
              <a:rPr lang="en-US" dirty="0" smtClean="0"/>
              <a:t> and </a:t>
            </a:r>
            <a:r>
              <a:rPr lang="en-US" dirty="0" err="1" smtClean="0"/>
              <a:t>interventricular</a:t>
            </a:r>
            <a:r>
              <a:rPr lang="en-US" dirty="0" smtClean="0"/>
              <a:t> defects are believed to represent an abnormality of </a:t>
            </a:r>
            <a:r>
              <a:rPr lang="en-US" dirty="0" err="1" smtClean="0"/>
              <a:t>conotruncal</a:t>
            </a:r>
            <a:r>
              <a:rPr lang="en-US" dirty="0" smtClean="0"/>
              <a:t> </a:t>
            </a:r>
            <a:r>
              <a:rPr lang="en-US" dirty="0" err="1" smtClean="0"/>
              <a:t>septation</a:t>
            </a:r>
            <a:r>
              <a:rPr lang="en-US" dirty="0" smtClean="0"/>
              <a:t>. </a:t>
            </a:r>
          </a:p>
          <a:p>
            <a:endParaRPr lang="en-US" dirty="0" smtClean="0"/>
          </a:p>
          <a:p>
            <a:endParaRPr lang="en-US" dirty="0" smtClean="0"/>
          </a:p>
          <a:p>
            <a:endParaRPr lang="en-US" dirty="0" smtClean="0"/>
          </a:p>
          <a:p>
            <a:endParaRPr lang="en-US" dirty="0" smtClean="0"/>
          </a:p>
          <a:p>
            <a:pPr>
              <a:buNone/>
            </a:pPr>
            <a:r>
              <a:rPr lang="en-US" dirty="0" smtClean="0"/>
              <a:t>Van </a:t>
            </a:r>
            <a:r>
              <a:rPr lang="en-US" dirty="0" err="1" smtClean="0"/>
              <a:t>Praagh</a:t>
            </a:r>
            <a:r>
              <a:rPr lang="en-US" dirty="0" smtClean="0"/>
              <a:t> {</a:t>
            </a:r>
            <a:r>
              <a:rPr lang="en-US" dirty="0" err="1" smtClean="0"/>
              <a:t>Amj</a:t>
            </a:r>
            <a:r>
              <a:rPr lang="en-US" dirty="0" smtClean="0"/>
              <a:t> Card 1965 ;16;406-425}</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TGA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Arrest of both proximal &amp; distal </a:t>
            </a:r>
            <a:r>
              <a:rPr lang="en-US" dirty="0" err="1" smtClean="0"/>
              <a:t>conal</a:t>
            </a:r>
            <a:r>
              <a:rPr lang="en-US" dirty="0" smtClean="0"/>
              <a:t> rotation lead to the transposition group of diseases, in which the aorta is </a:t>
            </a:r>
            <a:r>
              <a:rPr lang="en-US" dirty="0" err="1" smtClean="0"/>
              <a:t>dextroposed</a:t>
            </a:r>
            <a:r>
              <a:rPr lang="en-US" dirty="0" smtClean="0"/>
              <a:t> on the right side of the pulmonary artery &amp; has no continuity with left ventricle</a:t>
            </a:r>
          </a:p>
          <a:p>
            <a:endParaRPr lang="en-US" dirty="0" smtClean="0"/>
          </a:p>
          <a:p>
            <a:endParaRPr lang="en-US" dirty="0" smtClean="0"/>
          </a:p>
          <a:p>
            <a:endParaRPr lang="en-US" dirty="0" smtClean="0"/>
          </a:p>
          <a:p>
            <a:endParaRPr lang="en-US" dirty="0" smtClean="0"/>
          </a:p>
          <a:p>
            <a:pPr>
              <a:buNone/>
            </a:pPr>
            <a:r>
              <a:rPr lang="en-US" dirty="0" smtClean="0"/>
              <a:t>D A </a:t>
            </a:r>
            <a:r>
              <a:rPr lang="en-US" dirty="0" err="1" smtClean="0"/>
              <a:t>Goor</a:t>
            </a:r>
            <a:r>
              <a:rPr lang="en-US" dirty="0" smtClean="0"/>
              <a:t> et al</a:t>
            </a:r>
            <a:endParaRPr lang="en-US" dirty="0"/>
          </a:p>
        </p:txBody>
      </p:sp>
      <p:pic>
        <p:nvPicPr>
          <p:cNvPr id="2050" name="Picture 2" descr="E:\julian cardio\conotruncal development\11.PNG"/>
          <p:cNvPicPr>
            <a:picLocks noChangeAspect="1" noChangeArrowheads="1"/>
          </p:cNvPicPr>
          <p:nvPr/>
        </p:nvPicPr>
        <p:blipFill>
          <a:blip r:embed="rId2" cstate="print"/>
          <a:srcRect/>
          <a:stretch>
            <a:fillRect/>
          </a:stretch>
        </p:blipFill>
        <p:spPr bwMode="auto">
          <a:xfrm>
            <a:off x="4648200" y="3733800"/>
            <a:ext cx="3048000" cy="2667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r>
              <a:rPr lang="en-IN" dirty="0" smtClean="0"/>
              <a:t>The </a:t>
            </a:r>
            <a:r>
              <a:rPr lang="en-IN" dirty="0" err="1" smtClean="0"/>
              <a:t>truncus</a:t>
            </a:r>
            <a:r>
              <a:rPr lang="en-IN" dirty="0" smtClean="0"/>
              <a:t> </a:t>
            </a:r>
            <a:r>
              <a:rPr lang="en-IN" dirty="0" err="1" smtClean="0"/>
              <a:t>arteriosus</a:t>
            </a:r>
            <a:r>
              <a:rPr lang="en-IN" dirty="0" smtClean="0"/>
              <a:t>, the most distal portion of the developing cardiac outflow tract, bordering on the overlying aortic sac, is the short segment that, once </a:t>
            </a:r>
            <a:r>
              <a:rPr lang="en-IN" dirty="0" err="1" smtClean="0"/>
              <a:t>septated</a:t>
            </a:r>
            <a:r>
              <a:rPr lang="en-IN" dirty="0" smtClean="0"/>
              <a:t>, allows the division of the common outflow orifice into two separate arterial valves orifice.</a:t>
            </a:r>
          </a:p>
          <a:p>
            <a:pPr>
              <a:buNone/>
            </a:pPr>
            <a:r>
              <a:rPr lang="en-US" dirty="0" smtClean="0"/>
              <a:t>                                       </a:t>
            </a:r>
          </a:p>
          <a:p>
            <a:pPr>
              <a:buNone/>
            </a:pPr>
            <a:r>
              <a:rPr lang="en-US" dirty="0" smtClean="0"/>
              <a:t>                                          -</a:t>
            </a:r>
            <a:r>
              <a:rPr lang="en-US" sz="2000" dirty="0" err="1" smtClean="0"/>
              <a:t>Restivo</a:t>
            </a:r>
            <a:r>
              <a:rPr lang="en-US" sz="2000" dirty="0" smtClean="0"/>
              <a:t> et al (2006)</a:t>
            </a:r>
            <a:endParaRPr lang="en-IN"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 </a:t>
            </a:r>
            <a:endParaRPr lang="en-US" dirty="0"/>
          </a:p>
        </p:txBody>
      </p:sp>
      <p:sp>
        <p:nvSpPr>
          <p:cNvPr id="3" name="Content Placeholder 2"/>
          <p:cNvSpPr>
            <a:spLocks noGrp="1"/>
          </p:cNvSpPr>
          <p:nvPr>
            <p:ph idx="1"/>
          </p:nvPr>
        </p:nvSpPr>
        <p:spPr/>
        <p:txBody>
          <a:bodyPr>
            <a:normAutofit/>
          </a:bodyPr>
          <a:lstStyle/>
          <a:p>
            <a:pPr>
              <a:buNone/>
            </a:pPr>
            <a:r>
              <a:rPr lang="en-US" dirty="0" smtClean="0"/>
              <a:t>                                   </a:t>
            </a:r>
          </a:p>
          <a:p>
            <a:r>
              <a:rPr lang="en-US" dirty="0" smtClean="0"/>
              <a:t> Faulty  absorption of the </a:t>
            </a:r>
            <a:r>
              <a:rPr lang="en-US" dirty="0" err="1" smtClean="0"/>
              <a:t>conus</a:t>
            </a:r>
            <a:endParaRPr lang="en-US" dirty="0" smtClean="0"/>
          </a:p>
          <a:p>
            <a:r>
              <a:rPr lang="en-US" dirty="0" smtClean="0"/>
              <a:t>Absent leftward shift of the </a:t>
            </a:r>
            <a:r>
              <a:rPr lang="en-US" dirty="0" err="1" smtClean="0"/>
              <a:t>conoventricular</a:t>
            </a:r>
            <a:endParaRPr lang="en-US" dirty="0" smtClean="0"/>
          </a:p>
          <a:p>
            <a:pPr>
              <a:buNone/>
            </a:pPr>
            <a:r>
              <a:rPr lang="en-US" dirty="0" smtClean="0"/>
              <a:t>     junction account for the variability of transposition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DORV</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Impaired morphogenesis of either the outflow portion (</a:t>
            </a:r>
            <a:r>
              <a:rPr lang="en-US" dirty="0" err="1" smtClean="0"/>
              <a:t>conotruncus</a:t>
            </a:r>
            <a:r>
              <a:rPr lang="en-US" dirty="0" smtClean="0"/>
              <a:t>) or the </a:t>
            </a:r>
            <a:r>
              <a:rPr lang="en-US" dirty="0" err="1" smtClean="0"/>
              <a:t>conoventricular</a:t>
            </a:r>
            <a:r>
              <a:rPr lang="en-US" dirty="0" smtClean="0"/>
              <a:t> flange</a:t>
            </a:r>
          </a:p>
          <a:p>
            <a:r>
              <a:rPr lang="en-US" dirty="0" smtClean="0"/>
              <a:t>Abnormal connection between the muscular ventricular septum and the </a:t>
            </a:r>
            <a:r>
              <a:rPr lang="en-US" dirty="0" err="1" smtClean="0"/>
              <a:t>conus</a:t>
            </a:r>
            <a:r>
              <a:rPr lang="en-US" dirty="0" smtClean="0"/>
              <a:t> septum</a:t>
            </a:r>
          </a:p>
          <a:p>
            <a:pPr>
              <a:buNone/>
            </a:pPr>
            <a:r>
              <a:rPr lang="en-US" dirty="0" smtClean="0"/>
              <a:t>And hence sub aortic flow path from right ventricle</a:t>
            </a:r>
          </a:p>
          <a:p>
            <a:pPr>
              <a:buNone/>
            </a:pPr>
            <a:r>
              <a:rPr lang="en-US" dirty="0" smtClean="0"/>
              <a:t>Originally both vessels arise from RV and if no </a:t>
            </a:r>
            <a:r>
              <a:rPr lang="en-US" dirty="0" err="1" smtClean="0"/>
              <a:t>conoventricular</a:t>
            </a:r>
            <a:r>
              <a:rPr lang="en-US" dirty="0" smtClean="0"/>
              <a:t>  shifting occurs then DORV </a:t>
            </a:r>
          </a:p>
          <a:p>
            <a:pPr>
              <a:buNone/>
            </a:pPr>
            <a:r>
              <a:rPr lang="en-US" dirty="0" smtClean="0"/>
              <a:t>(Manner et al , </a:t>
            </a:r>
            <a:r>
              <a:rPr lang="en-US" dirty="0" err="1" smtClean="0"/>
              <a:t>Thorac</a:t>
            </a:r>
            <a:r>
              <a:rPr lang="en-US" dirty="0" smtClean="0"/>
              <a:t> </a:t>
            </a:r>
            <a:r>
              <a:rPr lang="en-US" dirty="0" err="1" smtClean="0"/>
              <a:t>cardiovasc</a:t>
            </a:r>
            <a:r>
              <a:rPr lang="en-US" dirty="0" smtClean="0"/>
              <a:t> </a:t>
            </a:r>
            <a:r>
              <a:rPr lang="en-US" dirty="0" err="1" smtClean="0"/>
              <a:t>surg</a:t>
            </a:r>
            <a:r>
              <a:rPr lang="en-US" dirty="0" smtClean="0"/>
              <a:t> 1995 )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endParaRPr lang="en-US" sz="4400" dirty="0" smtClean="0"/>
          </a:p>
          <a:p>
            <a:pPr>
              <a:buNone/>
            </a:pPr>
            <a:endParaRPr lang="en-US" sz="4400" dirty="0" smtClean="0"/>
          </a:p>
          <a:p>
            <a:pPr>
              <a:buNone/>
            </a:pPr>
            <a:r>
              <a:rPr lang="en-US" sz="4400" dirty="0" smtClean="0"/>
              <a:t>               THANK YOU</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Restivo</a:t>
            </a:r>
            <a:r>
              <a:rPr lang="en-US" sz="2800" dirty="0" smtClean="0"/>
              <a:t> et al (2006)</a:t>
            </a:r>
            <a:endParaRPr lang="en-IN"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066800" y="1676400"/>
            <a:ext cx="6858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FF00"/>
                </a:solidFill>
              </a:rPr>
              <a:t>Definitions</a:t>
            </a:r>
            <a:endParaRPr lang="en-US" dirty="0">
              <a:solidFill>
                <a:srgbClr val="FFFF00"/>
              </a:solidFill>
            </a:endParaRPr>
          </a:p>
        </p:txBody>
      </p:sp>
      <p:sp>
        <p:nvSpPr>
          <p:cNvPr id="3" name="Content Placeholder 2"/>
          <p:cNvSpPr>
            <a:spLocks noGrp="1"/>
          </p:cNvSpPr>
          <p:nvPr>
            <p:ph idx="1"/>
          </p:nvPr>
        </p:nvSpPr>
        <p:spPr>
          <a:xfrm>
            <a:off x="457200" y="1295400"/>
            <a:ext cx="7467600" cy="4830763"/>
          </a:xfrm>
        </p:spPr>
        <p:txBody>
          <a:bodyPr>
            <a:normAutofit/>
          </a:bodyPr>
          <a:lstStyle/>
          <a:p>
            <a:pPr>
              <a:buNone/>
            </a:pPr>
            <a:endParaRPr lang="en-US" dirty="0" smtClean="0"/>
          </a:p>
          <a:p>
            <a:r>
              <a:rPr lang="en-US" dirty="0" err="1" smtClean="0"/>
              <a:t>Conotruncus</a:t>
            </a:r>
            <a:r>
              <a:rPr lang="en-US" dirty="0" smtClean="0"/>
              <a:t> -The </a:t>
            </a:r>
            <a:r>
              <a:rPr lang="en-US" dirty="0" err="1" smtClean="0"/>
              <a:t>conotruncus</a:t>
            </a:r>
            <a:r>
              <a:rPr lang="en-US" dirty="0" smtClean="0"/>
              <a:t> is the outflow region  of the developing heart.                           It consists of:                                                                                                    </a:t>
            </a:r>
          </a:p>
          <a:p>
            <a:r>
              <a:rPr lang="en-US" dirty="0" err="1" smtClean="0">
                <a:solidFill>
                  <a:srgbClr val="FF0000"/>
                </a:solidFill>
              </a:rPr>
              <a:t>Conus</a:t>
            </a:r>
            <a:r>
              <a:rPr lang="en-US" dirty="0" smtClean="0"/>
              <a:t>- </a:t>
            </a:r>
            <a:r>
              <a:rPr lang="en-US" dirty="0"/>
              <a:t>I</a:t>
            </a:r>
            <a:r>
              <a:rPr lang="en-US" dirty="0" smtClean="0"/>
              <a:t>nferior to the aortic and      		pulmonary valves </a:t>
            </a:r>
            <a:r>
              <a:rPr lang="en-US" dirty="0"/>
              <a:t>.</a:t>
            </a:r>
            <a:r>
              <a:rPr lang="en-US" dirty="0" smtClean="0"/>
              <a:t>                                                                                      </a:t>
            </a:r>
          </a:p>
          <a:p>
            <a:r>
              <a:rPr lang="en-US" dirty="0" err="1" smtClean="0">
                <a:solidFill>
                  <a:srgbClr val="FF0000"/>
                </a:solidFill>
              </a:rPr>
              <a:t>Truncus</a:t>
            </a:r>
            <a:r>
              <a:rPr lang="en-US" dirty="0" smtClean="0"/>
              <a:t>- </a:t>
            </a:r>
            <a:r>
              <a:rPr lang="en-US" dirty="0"/>
              <a:t>S</a:t>
            </a:r>
            <a:r>
              <a:rPr lang="en-US" dirty="0" smtClean="0"/>
              <a:t>uperior to the valves that is 		  continuous with the ventral 		  aorta (aortic sac).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E:\julian cardio\conotruncal development\Capture 10.PNG"/>
          <p:cNvPicPr>
            <a:picLocks noGrp="1" noChangeAspect="1" noChangeArrowheads="1"/>
          </p:cNvPicPr>
          <p:nvPr>
            <p:ph idx="1"/>
          </p:nvPr>
        </p:nvPicPr>
        <p:blipFill>
          <a:blip r:embed="rId2" cstate="print"/>
          <a:srcRect/>
          <a:stretch>
            <a:fillRect/>
          </a:stretch>
        </p:blipFill>
        <p:spPr bwMode="auto">
          <a:xfrm>
            <a:off x="685801" y="254570"/>
            <a:ext cx="8008344" cy="605415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err="1" smtClean="0"/>
              <a:t>Bulbus</a:t>
            </a:r>
            <a:r>
              <a:rPr lang="en-US" dirty="0" smtClean="0"/>
              <a:t> </a:t>
            </a:r>
            <a:r>
              <a:rPr lang="en-US" dirty="0" err="1" smtClean="0"/>
              <a:t>cordis</a:t>
            </a:r>
            <a:r>
              <a:rPr lang="en-US" dirty="0" smtClean="0"/>
              <a:t>- also known as the </a:t>
            </a:r>
            <a:r>
              <a:rPr lang="en-US" dirty="0" err="1" smtClean="0"/>
              <a:t>conotruncus</a:t>
            </a:r>
            <a:r>
              <a:rPr lang="en-US" dirty="0" smtClean="0"/>
              <a:t> lies ventral to primitive ventricle.</a:t>
            </a:r>
          </a:p>
          <a:p>
            <a:endParaRPr lang="en-US" dirty="0" smtClean="0"/>
          </a:p>
          <a:p>
            <a:r>
              <a:rPr lang="en-US" dirty="0" smtClean="0"/>
              <a:t>Together with primitive ventricle it forms the ventricle of the formed heart. </a:t>
            </a:r>
          </a:p>
          <a:p>
            <a:endParaRPr lang="en-US" dirty="0" smtClean="0"/>
          </a:p>
          <a:p>
            <a:r>
              <a:rPr lang="en-US" dirty="0" smtClean="0"/>
              <a:t>The developing two main </a:t>
            </a:r>
            <a:r>
              <a:rPr lang="en-US" dirty="0" err="1" smtClean="0"/>
              <a:t>truncal</a:t>
            </a:r>
            <a:r>
              <a:rPr lang="en-US" dirty="0" smtClean="0"/>
              <a:t> cushions and the underlying two </a:t>
            </a:r>
            <a:r>
              <a:rPr lang="en-US" dirty="0" err="1" smtClean="0"/>
              <a:t>conal</a:t>
            </a:r>
            <a:r>
              <a:rPr lang="en-US" dirty="0" smtClean="0"/>
              <a:t> cushions are perfectly aligned and no line of demarcation between the two is identifiable in mammals</a:t>
            </a:r>
          </a:p>
          <a:p>
            <a:pPr>
              <a:buNone/>
            </a:pPr>
            <a:r>
              <a:rPr lang="en-US" dirty="0" smtClean="0"/>
              <a:t>                            </a:t>
            </a:r>
            <a:r>
              <a:rPr lang="en-US" sz="2400" dirty="0" smtClean="0"/>
              <a:t>(Van </a:t>
            </a:r>
            <a:r>
              <a:rPr lang="en-US" sz="2400" dirty="0" err="1" smtClean="0"/>
              <a:t>Mierop</a:t>
            </a:r>
            <a:r>
              <a:rPr lang="en-US" sz="2400" dirty="0" smtClean="0"/>
              <a:t> and Patterson, 1980</a:t>
            </a:r>
            <a:r>
              <a:rPr lang="en-US" dirty="0" smtClean="0"/>
              <a:t>)</a:t>
            </a:r>
          </a:p>
          <a:p>
            <a:pPr>
              <a:buNone/>
            </a:pP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Secondary heart field</a:t>
            </a:r>
            <a:endParaRPr lang="en-US" dirty="0">
              <a:solidFill>
                <a:srgbClr val="FFFF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Area of the ventral pharyngeal mesoderm</a:t>
            </a:r>
            <a:r>
              <a:rPr lang="da-DK" dirty="0" smtClean="0"/>
              <a:t> (</a:t>
            </a:r>
            <a:r>
              <a:rPr lang="da-DK" sz="2600" dirty="0" smtClean="0"/>
              <a:t>Kelly et al, 2001; Mjaadvedt et al, </a:t>
            </a:r>
            <a:r>
              <a:rPr lang="en-US" sz="2600" dirty="0" smtClean="0"/>
              <a:t>2001; Waldo et al, 2001) </a:t>
            </a:r>
            <a:r>
              <a:rPr lang="en-US" b="1" dirty="0" smtClean="0"/>
              <a:t>– </a:t>
            </a:r>
          </a:p>
          <a:p>
            <a:r>
              <a:rPr lang="en-US" b="1" dirty="0" smtClean="0">
                <a:solidFill>
                  <a:srgbClr val="FF0000"/>
                </a:solidFill>
              </a:rPr>
              <a:t>Pre </a:t>
            </a:r>
            <a:r>
              <a:rPr lang="en-US" b="1" dirty="0" smtClean="0">
                <a:solidFill>
                  <a:srgbClr val="FF0000"/>
                </a:solidFill>
              </a:rPr>
              <a:t>cardiac  </a:t>
            </a:r>
            <a:r>
              <a:rPr lang="en-US" b="1" dirty="0" err="1" smtClean="0">
                <a:solidFill>
                  <a:srgbClr val="FF0000"/>
                </a:solidFill>
              </a:rPr>
              <a:t>Splanchnic</a:t>
            </a:r>
            <a:r>
              <a:rPr lang="en-US" b="1" dirty="0" smtClean="0">
                <a:solidFill>
                  <a:srgbClr val="FF0000"/>
                </a:solidFill>
              </a:rPr>
              <a:t> </a:t>
            </a:r>
            <a:r>
              <a:rPr lang="en-US" b="1" dirty="0" err="1" smtClean="0">
                <a:solidFill>
                  <a:srgbClr val="FF0000"/>
                </a:solidFill>
              </a:rPr>
              <a:t>Mesodermic</a:t>
            </a:r>
            <a:r>
              <a:rPr lang="en-US" b="1" dirty="0" smtClean="0">
                <a:solidFill>
                  <a:srgbClr val="FF0000"/>
                </a:solidFill>
              </a:rPr>
              <a:t> </a:t>
            </a:r>
            <a:r>
              <a:rPr lang="en-US" b="1" dirty="0" smtClean="0"/>
              <a:t>-</a:t>
            </a:r>
            <a:r>
              <a:rPr lang="en-US" dirty="0" smtClean="0"/>
              <a:t>region providing  myocardial precursor cells, which migrate to the Out flow Tract area of the developing cardiac tube, where they build up the </a:t>
            </a:r>
            <a:r>
              <a:rPr lang="en-US" b="1" dirty="0" err="1" smtClean="0"/>
              <a:t>Conotruncal</a:t>
            </a:r>
            <a:r>
              <a:rPr lang="en-US" b="1" dirty="0" smtClean="0"/>
              <a:t> myocardium</a:t>
            </a:r>
            <a:r>
              <a:rPr lang="en-US" dirty="0" smtClean="0"/>
              <a:t> as well as </a:t>
            </a:r>
            <a:r>
              <a:rPr lang="en-US" b="1" dirty="0" smtClean="0"/>
              <a:t>smooth muscle cells </a:t>
            </a:r>
            <a:r>
              <a:rPr lang="en-US" dirty="0" smtClean="0"/>
              <a:t>joining the caudal portion of the aortic sac (Waldo et al, 2005).</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1403</TotalTime>
  <Words>1597</Words>
  <Application>Microsoft Office PowerPoint</Application>
  <PresentationFormat>On-screen Show (4:3)</PresentationFormat>
  <Paragraphs>166</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Technic</vt:lpstr>
      <vt:lpstr>Embryology  - development of Conotruncal region </vt:lpstr>
      <vt:lpstr>Introduction </vt:lpstr>
      <vt:lpstr>EARLY HEART </vt:lpstr>
      <vt:lpstr>Slide 4</vt:lpstr>
      <vt:lpstr>Restivo et al (2006)</vt:lpstr>
      <vt:lpstr> Definitions</vt:lpstr>
      <vt:lpstr>Slide 7</vt:lpstr>
      <vt:lpstr>Slide 8</vt:lpstr>
      <vt:lpstr>Secondary heart field</vt:lpstr>
      <vt:lpstr>Secondary heart field</vt:lpstr>
      <vt:lpstr>Molecular aspect</vt:lpstr>
      <vt:lpstr>Other pathway involved</vt:lpstr>
      <vt:lpstr>NEURAL CREST CELLS</vt:lpstr>
      <vt:lpstr>Role of neural crest cells</vt:lpstr>
      <vt:lpstr>Cardiac neural crest cells</vt:lpstr>
      <vt:lpstr>Slide 16</vt:lpstr>
      <vt:lpstr>Embryo – Aged 18-22 days</vt:lpstr>
      <vt:lpstr>Slide 18</vt:lpstr>
      <vt:lpstr>Slide 19</vt:lpstr>
      <vt:lpstr>Slide 20</vt:lpstr>
      <vt:lpstr>Conotruncus and ostium bulbi</vt:lpstr>
      <vt:lpstr>Shift or rotation of ostium bulbi</vt:lpstr>
      <vt:lpstr>Truncal and conal cushions</vt:lpstr>
      <vt:lpstr>Conotruncal ridges</vt:lpstr>
      <vt:lpstr>Slide 25</vt:lpstr>
      <vt:lpstr>Slide 26</vt:lpstr>
      <vt:lpstr>Truncal rotation</vt:lpstr>
      <vt:lpstr>Absorption of conus</vt:lpstr>
      <vt:lpstr>Slide 29</vt:lpstr>
      <vt:lpstr>Slide 30</vt:lpstr>
      <vt:lpstr>Slide 31</vt:lpstr>
      <vt:lpstr>Summarize </vt:lpstr>
      <vt:lpstr>Slide 33</vt:lpstr>
      <vt:lpstr>Basis for conotruncal defects</vt:lpstr>
      <vt:lpstr>Contd…</vt:lpstr>
      <vt:lpstr>Conotruncal anomalies</vt:lpstr>
      <vt:lpstr>TOF</vt:lpstr>
      <vt:lpstr>Truncus arteriosus</vt:lpstr>
      <vt:lpstr>TGA</vt:lpstr>
      <vt:lpstr>Contd.. </vt:lpstr>
      <vt:lpstr>DORV</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Embryology  - Conotruncal development</dc:title>
  <dc:creator>ASUS</dc:creator>
  <cp:lastModifiedBy>Dell</cp:lastModifiedBy>
  <cp:revision>174</cp:revision>
  <dcterms:created xsi:type="dcterms:W3CDTF">2012-11-06T14:16:03Z</dcterms:created>
  <dcterms:modified xsi:type="dcterms:W3CDTF">2016-01-12T03:59:33Z</dcterms:modified>
</cp:coreProperties>
</file>